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tags/tag4.xml" ContentType="application/vnd.openxmlformats-officedocument.presentationml.tags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tags/tag3.xml" ContentType="application/vnd.openxmlformats-officedocument.presentationml.tag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tags/tag14.xml" ContentType="application/vnd.openxmlformats-officedocument.presentationml.tags+xml"/>
  <Override PartName="/ppt/slides/slide26.xml" ContentType="application/vnd.openxmlformats-officedocument.presentationml.slide+xml"/>
  <Override PartName="/ppt/tags/tag9.xml" ContentType="application/vnd.openxmlformats-officedocument.presentationml.tags+xml"/>
  <Override PartName="/ppt/slides/slide35.xml" ContentType="application/vnd.openxmlformats-officedocument.presentationml.slide+xml"/>
  <Override PartName="/ppt/tags/tag2.xml" ContentType="application/vnd.openxmlformats-officedocument.presentationml.tags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tags/tag13.xml" ContentType="application/vnd.openxmlformats-officedocument.presentationml.tags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tags/tag8.xml" ContentType="application/vnd.openxmlformats-officedocument.presentationml.tags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tags/tag1.xml" ContentType="application/vnd.openxmlformats-officedocument.presentationml.tags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Default Extension="wmf" ContentType="image/x-wmf"/>
  <Override PartName="/ppt/slides/slide48.xml" ContentType="application/vnd.openxmlformats-officedocument.presentationml.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tags/tag12.xml" ContentType="application/vnd.openxmlformats-officedocument.presentationml.tags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tags/tag7.xml" ContentType="application/vnd.openxmlformats-officedocument.presentationml.tags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tags/tag6.xml" ContentType="application/vnd.openxmlformats-officedocument.presentationml.tags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tags/tag10.xml" ContentType="application/vnd.openxmlformats-officedocument.presentationml.tags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tags/tag5.xml" ContentType="application/vnd.openxmlformats-officedocument.presentationml.tags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291" r:id="rId16"/>
    <p:sldId id="292" r:id="rId17"/>
    <p:sldId id="293" r:id="rId18"/>
    <p:sldId id="306" r:id="rId19"/>
    <p:sldId id="295" r:id="rId20"/>
    <p:sldId id="307" r:id="rId21"/>
    <p:sldId id="296" r:id="rId22"/>
    <p:sldId id="297" r:id="rId23"/>
    <p:sldId id="298" r:id="rId24"/>
    <p:sldId id="299" r:id="rId25"/>
    <p:sldId id="300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312" r:id="rId38"/>
    <p:sldId id="269" r:id="rId39"/>
    <p:sldId id="270" r:id="rId40"/>
    <p:sldId id="271" r:id="rId41"/>
    <p:sldId id="272" r:id="rId42"/>
    <p:sldId id="274" r:id="rId43"/>
    <p:sldId id="275" r:id="rId44"/>
    <p:sldId id="276" r:id="rId45"/>
    <p:sldId id="278" r:id="rId46"/>
    <p:sldId id="308" r:id="rId47"/>
    <p:sldId id="309" r:id="rId48"/>
    <p:sldId id="32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E5C0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53" autoAdjust="0"/>
    <p:restoredTop sz="94647" autoAdjust="0"/>
  </p:normalViewPr>
  <p:slideViewPr>
    <p:cSldViewPr snapToGrid="0" snapToObjects="1">
      <p:cViewPr varScale="1">
        <p:scale>
          <a:sx n="98" d="100"/>
          <a:sy n="98" d="100"/>
        </p:scale>
        <p:origin x="-64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13B53-8599-C642-A98F-DD5523B17403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A31B2-E677-0E4A-A4C9-ECF8BF5A8C9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99BD80-12B0-994B-8496-784543FFCD84}" type="slidenum">
              <a:rPr lang="en-US">
                <a:latin typeface="Times New Roman" pitchFamily="-103" charset="0"/>
              </a:rPr>
              <a:pPr/>
              <a:t>2</a:t>
            </a:fld>
            <a:endParaRPr lang="en-US">
              <a:latin typeface="Times New Roman" pitchFamily="-103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marL="228600" indent="-228600" eaLnBrk="1" hangingPunct="1">
              <a:buFontTx/>
              <a:buAutoNum type="arabicPeriod"/>
            </a:pPr>
            <a:r>
              <a:rPr lang="en-US" sz="1600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Familiar with these forms, graphs visually depict disease and disability progression over time – become more meaningful when you take a closer look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600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RR well defined acute attacks with full recovery, residual neurological deficit est over time – at this stage little or no progression between attacks</a:t>
            </a:r>
          </a:p>
          <a:p>
            <a:pPr marL="228600" indent="-228600" eaLnBrk="1" hangingPunct="1"/>
            <a:r>
              <a:rPr lang="en-US" sz="1600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3. SP Relapses decline </a:t>
            </a:r>
          </a:p>
          <a:p>
            <a:pPr marL="228600" indent="-228600" eaLnBrk="1" hangingPunct="1"/>
            <a:r>
              <a:rPr lang="en-US" sz="1600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4. PP we see progression PP progressively increasing disiability from the start w/o relapses,</a:t>
            </a:r>
          </a:p>
          <a:p>
            <a:pPr marL="228600" indent="-228600" eaLnBrk="1" hangingPunct="1"/>
            <a:r>
              <a:rPr lang="en-US" sz="1600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5. SP a hybrid of these two disease forms (hence the two colors), pts exhibiting periods of intense symptoms, with only MINOR remission in between</a:t>
            </a:r>
          </a:p>
          <a:p>
            <a:pPr marL="228600" indent="-228600" eaLnBrk="1" hangingPunct="1"/>
            <a:r>
              <a:rPr lang="en-US" sz="1600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Somewhat controversial, 1%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0F36BA-6736-7047-833D-6944C909CB8B}" type="slidenum">
              <a:rPr lang="en-US">
                <a:latin typeface="Times New Roman" pitchFamily="-103" charset="0"/>
              </a:rPr>
              <a:pPr/>
              <a:t>6</a:t>
            </a:fld>
            <a:endParaRPr lang="en-US">
              <a:latin typeface="Times New Roman" pitchFamily="-103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r>
              <a:rPr lang="en-US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Some experts think that developing a single agent to treat both forms of MS is impossible, and that a more appropriate strategy is to target the inflammatiory/relapsing  and degenerative /progressive  components of the disesae. </a:t>
            </a:r>
          </a:p>
          <a:p>
            <a:endParaRPr lang="en-US">
              <a:latin typeface="Times New Roman" pitchFamily="-103" charset="0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E1B772-8EDE-6D42-BF3E-20BC6449954B}" type="slidenum">
              <a:rPr lang="en-US">
                <a:latin typeface="Times New Roman" pitchFamily="-103" charset="0"/>
              </a:rPr>
              <a:pPr/>
              <a:t>7</a:t>
            </a:fld>
            <a:endParaRPr lang="en-US">
              <a:latin typeface="Times New Roman" pitchFamily="-103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0412" cy="3427412"/>
          </a:xfrm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1666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marL="228600" indent="-228600" eaLnBrk="1" hangingPunct="1"/>
            <a:r>
              <a:rPr lang="en-US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SWAP the efficacy in first line</a:t>
            </a:r>
          </a:p>
          <a:p>
            <a:pPr marL="228600" indent="-228600" eaLnBrk="1" hangingPunct="1"/>
            <a:r>
              <a:rPr lang="en-US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55% of diagnosed pts treated, where a ~20% drop out of treatment (sometimes referred to as quitters)</a:t>
            </a:r>
          </a:p>
          <a:p>
            <a:pPr marL="228600" indent="-228600" eaLnBrk="1" hangingPunct="1"/>
            <a:r>
              <a:rPr lang="en-US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Disease modifying = 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Reduction  in the frequency of attacks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>
                <a:latin typeface="Times New Roman" pitchFamily="-103" charset="0"/>
                <a:ea typeface="ＭＳ Ｐゴシック" pitchFamily="-103" charset="-128"/>
                <a:cs typeface="ＭＳ Ｐゴシック" pitchFamily="-103" charset="-128"/>
              </a:rPr>
              <a:t>Reduction in the number of  of new lesions found on MRI scans, suggesting a decrease in myelin destruction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9CBD1D-8DB5-9E4C-A397-1918012F6BAC}" type="slidenum">
              <a:rPr lang="en-US">
                <a:latin typeface="Times New Roman" charset="0"/>
              </a:rPr>
              <a:pPr/>
              <a:t>8</a:t>
            </a:fld>
            <a:endParaRPr lang="en-US">
              <a:latin typeface="Times New Roman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0412" cy="3427412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1666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Start polytx quickly after mono first</a:t>
            </a:r>
          </a:p>
          <a:p>
            <a:pPr eaLnBrk="1" hangingPunct="1"/>
            <a:r>
              <a:rPr lang="en-US">
                <a:solidFill>
                  <a:srgbClr val="003366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In Progressive MS, inflammation is lessened; myelin, oligos, and nerve cells appear to just die off</a:t>
            </a:r>
          </a:p>
          <a:p>
            <a:pPr eaLnBrk="1" hangingPunct="1"/>
            <a:r>
              <a:rPr lang="en-US">
                <a:solidFill>
                  <a:srgbClr val="003366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Relapsing MS treatments are aimed at reducing inflammation and altering the function of attacking cell</a:t>
            </a:r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EE7EA1-B93B-A843-B06A-4531FC9830E5}" type="slidenum">
              <a:rPr lang="en-US">
                <a:latin typeface="Times New Roman" pitchFamily="-65" charset="0"/>
              </a:rPr>
              <a:pPr/>
              <a:t>11</a:t>
            </a:fld>
            <a:endParaRPr lang="en-US">
              <a:latin typeface="Times New Roman" pitchFamily="-65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US" i="1"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21754E-16AF-5145-8414-A9B29F8DB391}" type="slidenum">
              <a:rPr lang="en-US">
                <a:latin typeface="Times New Roman" pitchFamily="-65" charset="0"/>
              </a:rPr>
              <a:pPr/>
              <a:t>14</a:t>
            </a:fld>
            <a:endParaRPr lang="en-US">
              <a:latin typeface="Times New Roman" pitchFamily="-65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US" i="1">
              <a:latin typeface="Times New Roman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3F590-6BAE-414A-907D-8C96329431F9}" type="slidenum">
              <a:rPr lang="en-US">
                <a:latin typeface="Times New Roman" charset="0"/>
              </a:rPr>
              <a:pPr/>
              <a:t>26</a:t>
            </a:fld>
            <a:endParaRPr lang="en-US">
              <a:latin typeface="Times New Roman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0412" cy="3427412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1666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F3182-8D74-1148-9ED8-05CB6A39F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5B995-BBFB-8840-B7A6-ACE0F19D1261}" type="datetimeFigureOut">
              <a:rPr lang="en-US" smtClean="0"/>
              <a:pPr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1EE21-D6C4-E343-A66B-785E562CD9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5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image" Target="../media/image34.w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ltsclerosis.org/progressiverelapsingmultiplesclerosis.html" TargetMode="External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5112" y="915942"/>
            <a:ext cx="30653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800000"/>
                </a:solidFill>
              </a:rPr>
              <a:t>March 25</a:t>
            </a:r>
            <a:r>
              <a:rPr lang="en-US" sz="5000" b="1" baseline="30000" dirty="0" smtClean="0">
                <a:solidFill>
                  <a:srgbClr val="800000"/>
                </a:solidFill>
              </a:rPr>
              <a:t>th</a:t>
            </a:r>
            <a:r>
              <a:rPr lang="en-US" sz="5000" b="1" dirty="0" smtClean="0">
                <a:solidFill>
                  <a:srgbClr val="800000"/>
                </a:solidFill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035" y="2102801"/>
            <a:ext cx="7559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Therapeutic approaches in MS: targeting inflammation.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Animal models of MS: Experimental Autoimmune </a:t>
            </a:r>
            <a:r>
              <a:rPr lang="en-US" sz="2400" b="1" dirty="0" err="1" smtClean="0"/>
              <a:t>Encephalomyelities</a:t>
            </a:r>
            <a:r>
              <a:rPr lang="en-US" sz="2400" b="1" dirty="0" smtClean="0"/>
              <a:t> EAE.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Use of animal models to understand the pathology.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Protein aggregation in MS?</a:t>
            </a:r>
          </a:p>
          <a:p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8153400" cy="40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400800"/>
            <a:ext cx="83058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2888" y="2305050"/>
            <a:ext cx="4676775" cy="2543175"/>
          </a:xfrm>
          <a:solidFill>
            <a:srgbClr val="FFD14F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457200" indent="-457200" algn="r" eaLnBrk="1" hangingPunct="1">
              <a:lnSpc>
                <a:spcPct val="95000"/>
              </a:lnSpc>
              <a:buFontTx/>
              <a:buNone/>
            </a:pPr>
            <a:r>
              <a:rPr lang="en-US" sz="2400">
                <a:ea typeface="ＭＳ Ｐゴシック" pitchFamily="-65" charset="-128"/>
                <a:cs typeface="ＭＳ Ｐゴシック" pitchFamily="-65" charset="-128"/>
              </a:rPr>
              <a:t/>
            </a:r>
            <a:br>
              <a:rPr lang="en-US" sz="2400">
                <a:ea typeface="ＭＳ Ｐゴシック" pitchFamily="-65" charset="-128"/>
                <a:cs typeface="ＭＳ Ｐゴシック" pitchFamily="-65" charset="-128"/>
              </a:rPr>
            </a:br>
            <a:endParaRPr lang="en-US" sz="2400">
              <a:ea typeface="ＭＳ Ｐゴシック" pitchFamily="-65" charset="-128"/>
              <a:cs typeface="ＭＳ Ｐゴシック" pitchFamily="-65" charset="-128"/>
            </a:endParaRPr>
          </a:p>
          <a:p>
            <a:pPr marL="457200" indent="-457200" algn="r" eaLnBrk="1" hangingPunct="1">
              <a:lnSpc>
                <a:spcPct val="95000"/>
              </a:lnSpc>
              <a:buFontTx/>
              <a:buNone/>
            </a:pPr>
            <a:endParaRPr lang="en-US" sz="2400">
              <a:ea typeface="ＭＳ Ｐゴシック" pitchFamily="-65" charset="-128"/>
              <a:cs typeface="ＭＳ Ｐゴシック" pitchFamily="-65" charset="-128"/>
            </a:endParaRPr>
          </a:p>
          <a:p>
            <a:pPr marL="457200" indent="-457200" algn="r" eaLnBrk="1" hangingPunct="1">
              <a:lnSpc>
                <a:spcPct val="95000"/>
              </a:lnSpc>
              <a:buFontTx/>
              <a:buNone/>
            </a:pPr>
            <a:endParaRPr lang="en-US" sz="2400">
              <a:ea typeface="ＭＳ Ｐゴシック" pitchFamily="-65" charset="-128"/>
              <a:cs typeface="ＭＳ Ｐゴシック" pitchFamily="-65" charset="-128"/>
            </a:endParaRPr>
          </a:p>
          <a:p>
            <a:pPr marL="457200" indent="-457200" algn="r" eaLnBrk="1" hangingPunct="1">
              <a:lnSpc>
                <a:spcPct val="95000"/>
              </a:lnSpc>
              <a:buFontTx/>
              <a:buNone/>
            </a:pPr>
            <a:r>
              <a:rPr lang="en-US" sz="2400">
                <a:ea typeface="ＭＳ Ｐゴシック" pitchFamily="-65" charset="-128"/>
                <a:cs typeface="ＭＳ Ｐゴシック" pitchFamily="-65" charset="-128"/>
              </a:rPr>
              <a:t/>
            </a:r>
            <a:br>
              <a:rPr lang="en-US" sz="2400">
                <a:ea typeface="ＭＳ Ｐゴシック" pitchFamily="-65" charset="-128"/>
                <a:cs typeface="ＭＳ Ｐゴシック" pitchFamily="-65" charset="-128"/>
              </a:rPr>
            </a:br>
            <a:endParaRPr lang="en-US" sz="2400"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00017" y="37029"/>
            <a:ext cx="46116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800" b="1" dirty="0">
                <a:solidFill>
                  <a:srgbClr val="FF0000"/>
                </a:solidFill>
                <a:latin typeface="Arial" pitchFamily="-65" charset="0"/>
              </a:rPr>
              <a:t>Top Unmet Needs vs. Current Product Performance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6157913" y="1319213"/>
            <a:ext cx="200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000">
              <a:latin typeface="Arial" pitchFamily="-65" charset="0"/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 rot="-5407423">
            <a:off x="6188869" y="-1582584"/>
            <a:ext cx="2487613" cy="531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70000"/>
              </a:lnSpc>
              <a:spcBef>
                <a:spcPct val="50000"/>
              </a:spcBef>
            </a:pPr>
            <a:r>
              <a:rPr lang="en-US" sz="2000" b="1" dirty="0" err="1" smtClean="0">
                <a:solidFill>
                  <a:srgbClr val="000066"/>
                </a:solidFill>
                <a:latin typeface="Arial" pitchFamily="-65" charset="0"/>
              </a:rPr>
              <a:t>Avonex</a:t>
            </a:r>
            <a:r>
              <a:rPr lang="en-US" sz="2000" b="1" dirty="0" smtClean="0">
                <a:solidFill>
                  <a:srgbClr val="000066"/>
                </a:solidFill>
                <a:latin typeface="Arial" pitchFamily="-65" charset="0"/>
              </a:rPr>
              <a:t> </a:t>
            </a:r>
            <a:r>
              <a:rPr lang="en-US" sz="1400" b="1" dirty="0" err="1" smtClean="0">
                <a:solidFill>
                  <a:srgbClr val="000066"/>
                </a:solidFill>
                <a:latin typeface="Arial" pitchFamily="-65" charset="0"/>
              </a:rPr>
              <a:t>IFNb</a:t>
            </a:r>
            <a:r>
              <a:rPr lang="en-US" sz="1400" b="1" dirty="0" smtClean="0">
                <a:solidFill>
                  <a:srgbClr val="000066"/>
                </a:solidFill>
                <a:latin typeface="Arial" pitchFamily="-65" charset="0"/>
              </a:rPr>
              <a:t>, IM</a:t>
            </a:r>
          </a:p>
          <a:p>
            <a:pPr eaLnBrk="0" hangingPunct="0">
              <a:lnSpc>
                <a:spcPct val="170000"/>
              </a:lnSpc>
              <a:spcBef>
                <a:spcPct val="50000"/>
              </a:spcBef>
            </a:pPr>
            <a:r>
              <a:rPr lang="en-US" sz="2000" b="1" dirty="0" err="1" smtClean="0">
                <a:solidFill>
                  <a:srgbClr val="000066"/>
                </a:solidFill>
                <a:latin typeface="Arial" pitchFamily="-65" charset="0"/>
              </a:rPr>
              <a:t>Betaseron</a:t>
            </a:r>
            <a:r>
              <a:rPr lang="en-US" sz="2000" b="1" dirty="0" smtClean="0">
                <a:solidFill>
                  <a:srgbClr val="000066"/>
                </a:solidFill>
                <a:latin typeface="Arial" pitchFamily="-65" charset="0"/>
              </a:rPr>
              <a:t> </a:t>
            </a:r>
            <a:r>
              <a:rPr lang="en-US" sz="1200" b="1" dirty="0" err="1" smtClean="0">
                <a:solidFill>
                  <a:srgbClr val="000066"/>
                </a:solidFill>
                <a:latin typeface="Arial" pitchFamily="-65" charset="0"/>
              </a:rPr>
              <a:t>IFNb</a:t>
            </a:r>
            <a:r>
              <a:rPr lang="en-US" sz="1200" b="1" dirty="0" smtClean="0">
                <a:solidFill>
                  <a:srgbClr val="000066"/>
                </a:solidFill>
                <a:latin typeface="Arial" pitchFamily="-65" charset="0"/>
              </a:rPr>
              <a:t>-</a:t>
            </a:r>
            <a:r>
              <a:rPr lang="en-US" sz="2000" b="1" dirty="0" smtClean="0">
                <a:solidFill>
                  <a:srgbClr val="000066"/>
                </a:solidFill>
                <a:latin typeface="Arial" pitchFamily="-65" charset="0"/>
              </a:rPr>
              <a:t> </a:t>
            </a:r>
            <a:r>
              <a:rPr lang="en-US" sz="1200" b="1" dirty="0" smtClean="0">
                <a:solidFill>
                  <a:srgbClr val="000066"/>
                </a:solidFill>
                <a:latin typeface="Arial" pitchFamily="-65" charset="0"/>
              </a:rPr>
              <a:t>SC</a:t>
            </a:r>
            <a:r>
              <a:rPr lang="en-US" sz="2000" b="1" dirty="0" smtClean="0">
                <a:solidFill>
                  <a:srgbClr val="000066"/>
                </a:solidFill>
                <a:latin typeface="Arial" pitchFamily="-65" charset="0"/>
              </a:rPr>
              <a:t>  </a:t>
            </a:r>
            <a:endParaRPr lang="en-US" sz="2000" b="1" dirty="0">
              <a:solidFill>
                <a:srgbClr val="000066"/>
              </a:solidFill>
              <a:latin typeface="Arial" pitchFamily="-65" charset="0"/>
            </a:endParaRPr>
          </a:p>
          <a:p>
            <a:pPr eaLnBrk="0" hangingPunct="0">
              <a:lnSpc>
                <a:spcPct val="170000"/>
              </a:lnSpc>
              <a:spcBef>
                <a:spcPct val="50000"/>
              </a:spcBef>
            </a:pPr>
            <a:r>
              <a:rPr lang="en-US" sz="2000" b="1" dirty="0" err="1" smtClean="0">
                <a:solidFill>
                  <a:srgbClr val="000066"/>
                </a:solidFill>
                <a:latin typeface="Arial" pitchFamily="-65" charset="0"/>
              </a:rPr>
              <a:t>Copaxone</a:t>
            </a:r>
            <a:r>
              <a:rPr lang="en-US" sz="2000" b="1" dirty="0" smtClean="0">
                <a:solidFill>
                  <a:srgbClr val="000066"/>
                </a:solidFill>
                <a:latin typeface="Arial" pitchFamily="-65" charset="0"/>
              </a:rPr>
              <a:t> </a:t>
            </a:r>
            <a:r>
              <a:rPr lang="en-US" sz="1200" b="1" dirty="0" smtClean="0">
                <a:solidFill>
                  <a:srgbClr val="000066"/>
                </a:solidFill>
                <a:latin typeface="Arial" pitchFamily="-65" charset="0"/>
              </a:rPr>
              <a:t>GA</a:t>
            </a:r>
          </a:p>
          <a:p>
            <a:pPr eaLnBrk="0" hangingPunct="0">
              <a:lnSpc>
                <a:spcPct val="170000"/>
              </a:lnSpc>
              <a:spcBef>
                <a:spcPct val="50000"/>
              </a:spcBef>
            </a:pPr>
            <a:r>
              <a:rPr lang="en-US" sz="2000" b="1" dirty="0" err="1" smtClean="0">
                <a:solidFill>
                  <a:srgbClr val="000066"/>
                </a:solidFill>
                <a:latin typeface="Arial" pitchFamily="-65" charset="0"/>
              </a:rPr>
              <a:t>Rebif</a:t>
            </a:r>
            <a:r>
              <a:rPr lang="en-US" sz="2000" b="1" dirty="0" smtClean="0">
                <a:solidFill>
                  <a:srgbClr val="000066"/>
                </a:solidFill>
                <a:latin typeface="Arial" pitchFamily="-65" charset="0"/>
              </a:rPr>
              <a:t> </a:t>
            </a:r>
            <a:r>
              <a:rPr lang="en-US" sz="1200" b="1" dirty="0" err="1" smtClean="0">
                <a:solidFill>
                  <a:srgbClr val="000066"/>
                </a:solidFill>
                <a:latin typeface="Arial" pitchFamily="-65" charset="0"/>
              </a:rPr>
              <a:t>IFNa</a:t>
            </a:r>
            <a:r>
              <a:rPr lang="en-US" sz="1200" b="1" dirty="0" smtClean="0">
                <a:solidFill>
                  <a:srgbClr val="000066"/>
                </a:solidFill>
                <a:latin typeface="Arial" pitchFamily="-65" charset="0"/>
              </a:rPr>
              <a:t>- SC</a:t>
            </a:r>
          </a:p>
          <a:p>
            <a:pPr eaLnBrk="0" hangingPunct="0">
              <a:lnSpc>
                <a:spcPct val="170000"/>
              </a:lnSpc>
              <a:spcBef>
                <a:spcPct val="50000"/>
              </a:spcBef>
            </a:pPr>
            <a:r>
              <a:rPr lang="en-US" sz="2000" b="1" dirty="0" err="1">
                <a:solidFill>
                  <a:srgbClr val="000066"/>
                </a:solidFill>
                <a:latin typeface="Arial" pitchFamily="-65" charset="0"/>
              </a:rPr>
              <a:t>Tysabri</a:t>
            </a:r>
            <a:endParaRPr lang="en-US" sz="2000" b="1" dirty="0">
              <a:solidFill>
                <a:srgbClr val="000066"/>
              </a:solidFill>
              <a:latin typeface="Arial" pitchFamily="-65" charset="0"/>
            </a:endParaRPr>
          </a:p>
          <a:p>
            <a:pPr eaLnBrk="0" hangingPunct="0">
              <a:lnSpc>
                <a:spcPct val="170000"/>
              </a:lnSpc>
              <a:spcBef>
                <a:spcPct val="50000"/>
              </a:spcBef>
            </a:pPr>
            <a:r>
              <a:rPr lang="en-US" sz="2000" b="1" dirty="0" err="1">
                <a:solidFill>
                  <a:srgbClr val="000066"/>
                </a:solidFill>
                <a:latin typeface="Arial" pitchFamily="-65" charset="0"/>
              </a:rPr>
              <a:t>Novantrone</a:t>
            </a:r>
            <a:endParaRPr lang="en-US" sz="2000" b="1" dirty="0">
              <a:solidFill>
                <a:srgbClr val="000066"/>
              </a:solidFill>
              <a:latin typeface="Arial" pitchFamily="-65" charset="0"/>
            </a:endParaRPr>
          </a:p>
          <a:p>
            <a:pPr eaLnBrk="0" hangingPunct="0">
              <a:lnSpc>
                <a:spcPct val="170000"/>
              </a:lnSpc>
              <a:spcBef>
                <a:spcPct val="50000"/>
              </a:spcBef>
            </a:pPr>
            <a:endParaRPr lang="en-US" sz="2000" b="1" dirty="0">
              <a:solidFill>
                <a:srgbClr val="000066"/>
              </a:solidFill>
              <a:latin typeface="Arial" pitchFamily="-65" charset="0"/>
            </a:endParaRPr>
          </a:p>
          <a:p>
            <a:pPr eaLnBrk="0" hangingPunct="0">
              <a:lnSpc>
                <a:spcPct val="170000"/>
              </a:lnSpc>
              <a:spcBef>
                <a:spcPct val="50000"/>
              </a:spcBef>
            </a:pPr>
            <a:endParaRPr lang="en-US" sz="2000" b="1" dirty="0">
              <a:solidFill>
                <a:srgbClr val="000066"/>
              </a:solidFill>
              <a:latin typeface="Arial" pitchFamily="-65" charset="0"/>
            </a:endParaRPr>
          </a:p>
        </p:txBody>
      </p:sp>
      <p:graphicFrame>
        <p:nvGraphicFramePr>
          <p:cNvPr id="81926" name="Group 6"/>
          <p:cNvGraphicFramePr>
            <a:graphicFrameLocks noGrp="1"/>
          </p:cNvGraphicFramePr>
          <p:nvPr/>
        </p:nvGraphicFramePr>
        <p:xfrm>
          <a:off x="4900613" y="2305050"/>
          <a:ext cx="3862387" cy="2560320"/>
        </p:xfrm>
        <a:graphic>
          <a:graphicData uri="http://schemas.openxmlformats.org/drawingml/2006/table">
            <a:tbl>
              <a:tblPr/>
              <a:tblGrid>
                <a:gridCol w="644525"/>
                <a:gridCol w="655637"/>
                <a:gridCol w="638175"/>
                <a:gridCol w="638175"/>
                <a:gridCol w="642938"/>
                <a:gridCol w="642937"/>
              </a:tblGrid>
              <a:tr h="638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  <a:sym typeface="Wingdings 2" pitchFamily="-105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5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5339" name="KMA8CE77A:R002:C003Sbl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5010150" y="3074988"/>
            <a:ext cx="423863" cy="404812"/>
          </a:xfrm>
          <a:custGeom>
            <a:avLst/>
            <a:gdLst>
              <a:gd name="T0" fmla="*/ 2099021 w 31371"/>
              <a:gd name="T1" fmla="*/ 436507563 h 31334"/>
              <a:gd name="T2" fmla="*/ 524723262 w 31371"/>
              <a:gd name="T3" fmla="*/ 871175811 h 31334"/>
              <a:gd name="T4" fmla="*/ 1045482876 w 31371"/>
              <a:gd name="T5" fmla="*/ 437956651 h 31334"/>
              <a:gd name="T6" fmla="*/ 522757503 w 31371"/>
              <a:gd name="T7" fmla="*/ 0 h 31334"/>
              <a:gd name="T8" fmla="*/ 522757503 w 31371"/>
              <a:gd name="T9" fmla="*/ 436479528 h 31334"/>
              <a:gd name="T10" fmla="*/ 2099021 w 31371"/>
              <a:gd name="T11" fmla="*/ 436507563 h 31334"/>
              <a:gd name="T12" fmla="*/ 522757503 w 31371"/>
              <a:gd name="T13" fmla="*/ 28035 h 31334"/>
              <a:gd name="T14" fmla="*/ 2099021 w 31371"/>
              <a:gd name="T15" fmla="*/ 436507563 h 3133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371"/>
              <a:gd name="T25" fmla="*/ 0 h 31334"/>
              <a:gd name="T26" fmla="*/ 31371 w 31371"/>
              <a:gd name="T27" fmla="*/ 31334 h 3133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371" h="31334">
                <a:moveTo>
                  <a:pt x="63" y="15669"/>
                </a:moveTo>
                <a:cubicBezTo>
                  <a:pt x="0" y="24387"/>
                  <a:pt x="7003" y="31334"/>
                  <a:pt x="15745" y="31272"/>
                </a:cubicBezTo>
                <a:cubicBezTo>
                  <a:pt x="24508" y="31334"/>
                  <a:pt x="31371" y="24440"/>
                  <a:pt x="31371" y="15721"/>
                </a:cubicBezTo>
                <a:cubicBezTo>
                  <a:pt x="31371" y="7002"/>
                  <a:pt x="24429" y="62"/>
                  <a:pt x="15686" y="0"/>
                </a:cubicBezTo>
                <a:lnTo>
                  <a:pt x="15686" y="15668"/>
                </a:lnTo>
                <a:lnTo>
                  <a:pt x="63" y="15669"/>
                </a:lnTo>
                <a:cubicBezTo>
                  <a:pt x="63" y="6946"/>
                  <a:pt x="6951" y="6"/>
                  <a:pt x="15686" y="1"/>
                </a:cubicBezTo>
                <a:cubicBezTo>
                  <a:pt x="6952" y="6"/>
                  <a:pt x="124" y="6950"/>
                  <a:pt x="63" y="15669"/>
                </a:cubicBezTo>
                <a:close/>
              </a:path>
            </a:pathLst>
          </a:cu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lIns="45720" rIns="4572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40" name="Freeform 44"/>
          <p:cNvSpPr>
            <a:spLocks/>
          </p:cNvSpPr>
          <p:nvPr/>
        </p:nvSpPr>
        <p:spPr bwMode="auto">
          <a:xfrm rot="-5400000">
            <a:off x="5020469" y="3075782"/>
            <a:ext cx="196850" cy="207962"/>
          </a:xfrm>
          <a:custGeom>
            <a:avLst/>
            <a:gdLst>
              <a:gd name="T0" fmla="*/ 0 w 84"/>
              <a:gd name="T1" fmla="*/ 0 h 85"/>
              <a:gd name="T2" fmla="*/ 0 w 84"/>
              <a:gd name="T3" fmla="*/ 2147483647 h 85"/>
              <a:gd name="T4" fmla="*/ 2147483647 w 84"/>
              <a:gd name="T5" fmla="*/ 2147483647 h 85"/>
              <a:gd name="T6" fmla="*/ 2147483647 w 84"/>
              <a:gd name="T7" fmla="*/ 2147483647 h 85"/>
              <a:gd name="T8" fmla="*/ 2147483647 w 84"/>
              <a:gd name="T9" fmla="*/ 2147483647 h 85"/>
              <a:gd name="T10" fmla="*/ 2147483647 w 84"/>
              <a:gd name="T11" fmla="*/ 2147483647 h 85"/>
              <a:gd name="T12" fmla="*/ 2147483647 w 84"/>
              <a:gd name="T13" fmla="*/ 2147483647 h 85"/>
              <a:gd name="T14" fmla="*/ 2147483647 w 84"/>
              <a:gd name="T15" fmla="*/ 2147483647 h 85"/>
              <a:gd name="T16" fmla="*/ 0 w 84"/>
              <a:gd name="T17" fmla="*/ 0 h 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4"/>
              <a:gd name="T28" fmla="*/ 0 h 85"/>
              <a:gd name="T29" fmla="*/ 84 w 84"/>
              <a:gd name="T30" fmla="*/ 85 h 8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4" h="85">
                <a:moveTo>
                  <a:pt x="0" y="0"/>
                </a:moveTo>
                <a:lnTo>
                  <a:pt x="0" y="85"/>
                </a:lnTo>
                <a:lnTo>
                  <a:pt x="84" y="85"/>
                </a:lnTo>
                <a:lnTo>
                  <a:pt x="84" y="64"/>
                </a:lnTo>
                <a:lnTo>
                  <a:pt x="72" y="40"/>
                </a:lnTo>
                <a:lnTo>
                  <a:pt x="54" y="19"/>
                </a:lnTo>
                <a:lnTo>
                  <a:pt x="33" y="7"/>
                </a:lnTo>
                <a:lnTo>
                  <a:pt x="18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6961188" y="3095625"/>
            <a:ext cx="423862" cy="404813"/>
            <a:chOff x="4674" y="2851"/>
            <a:chExt cx="267" cy="255"/>
          </a:xfrm>
        </p:grpSpPr>
        <p:sp>
          <p:nvSpPr>
            <p:cNvPr id="55392" name="KMA8CE77A:R002:C003Sbl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4674" y="2851"/>
              <a:ext cx="267" cy="255"/>
            </a:xfrm>
            <a:custGeom>
              <a:avLst/>
              <a:gdLst>
                <a:gd name="T0" fmla="*/ 0 w 31371"/>
                <a:gd name="T1" fmla="*/ 0 h 31334"/>
                <a:gd name="T2" fmla="*/ 0 w 31371"/>
                <a:gd name="T3" fmla="*/ 0 h 31334"/>
                <a:gd name="T4" fmla="*/ 0 w 31371"/>
                <a:gd name="T5" fmla="*/ 0 h 31334"/>
                <a:gd name="T6" fmla="*/ 0 w 31371"/>
                <a:gd name="T7" fmla="*/ 0 h 31334"/>
                <a:gd name="T8" fmla="*/ 0 w 31371"/>
                <a:gd name="T9" fmla="*/ 0 h 31334"/>
                <a:gd name="T10" fmla="*/ 0 w 31371"/>
                <a:gd name="T11" fmla="*/ 0 h 31334"/>
                <a:gd name="T12" fmla="*/ 0 w 31371"/>
                <a:gd name="T13" fmla="*/ 0 h 31334"/>
                <a:gd name="T14" fmla="*/ 0 w 31371"/>
                <a:gd name="T15" fmla="*/ 0 h 31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371"/>
                <a:gd name="T25" fmla="*/ 0 h 31334"/>
                <a:gd name="T26" fmla="*/ 31371 w 31371"/>
                <a:gd name="T27" fmla="*/ 31334 h 313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371" h="31334">
                  <a:moveTo>
                    <a:pt x="63" y="15669"/>
                  </a:moveTo>
                  <a:cubicBezTo>
                    <a:pt x="0" y="24387"/>
                    <a:pt x="7003" y="31334"/>
                    <a:pt x="15745" y="31272"/>
                  </a:cubicBezTo>
                  <a:cubicBezTo>
                    <a:pt x="24508" y="31334"/>
                    <a:pt x="31371" y="24440"/>
                    <a:pt x="31371" y="15721"/>
                  </a:cubicBezTo>
                  <a:cubicBezTo>
                    <a:pt x="31371" y="7002"/>
                    <a:pt x="24429" y="62"/>
                    <a:pt x="15686" y="0"/>
                  </a:cubicBezTo>
                  <a:lnTo>
                    <a:pt x="15686" y="15668"/>
                  </a:lnTo>
                  <a:lnTo>
                    <a:pt x="63" y="15669"/>
                  </a:lnTo>
                  <a:cubicBezTo>
                    <a:pt x="63" y="6946"/>
                    <a:pt x="6951" y="6"/>
                    <a:pt x="15686" y="1"/>
                  </a:cubicBezTo>
                  <a:cubicBezTo>
                    <a:pt x="6952" y="6"/>
                    <a:pt x="124" y="6950"/>
                    <a:pt x="63" y="15669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93" name="Freeform 47"/>
            <p:cNvSpPr>
              <a:spLocks/>
            </p:cNvSpPr>
            <p:nvPr/>
          </p:nvSpPr>
          <p:spPr bwMode="auto">
            <a:xfrm rot="-5400000">
              <a:off x="4678" y="2847"/>
              <a:ext cx="124" cy="131"/>
            </a:xfrm>
            <a:custGeom>
              <a:avLst/>
              <a:gdLst>
                <a:gd name="T0" fmla="*/ 0 w 84"/>
                <a:gd name="T1" fmla="*/ 0 h 85"/>
                <a:gd name="T2" fmla="*/ 0 w 84"/>
                <a:gd name="T3" fmla="*/ 479 h 85"/>
                <a:gd name="T4" fmla="*/ 399 w 84"/>
                <a:gd name="T5" fmla="*/ 479 h 85"/>
                <a:gd name="T6" fmla="*/ 399 w 84"/>
                <a:gd name="T7" fmla="*/ 364 h 85"/>
                <a:gd name="T8" fmla="*/ 340 w 84"/>
                <a:gd name="T9" fmla="*/ 228 h 85"/>
                <a:gd name="T10" fmla="*/ 257 w 84"/>
                <a:gd name="T11" fmla="*/ 106 h 85"/>
                <a:gd name="T12" fmla="*/ 156 w 84"/>
                <a:gd name="T13" fmla="*/ 40 h 85"/>
                <a:gd name="T14" fmla="*/ 87 w 84"/>
                <a:gd name="T15" fmla="*/ 8 h 85"/>
                <a:gd name="T16" fmla="*/ 0 w 84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85"/>
                <a:gd name="T29" fmla="*/ 84 w 84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85">
                  <a:moveTo>
                    <a:pt x="0" y="0"/>
                  </a:moveTo>
                  <a:lnTo>
                    <a:pt x="0" y="85"/>
                  </a:lnTo>
                  <a:lnTo>
                    <a:pt x="84" y="85"/>
                  </a:lnTo>
                  <a:lnTo>
                    <a:pt x="84" y="64"/>
                  </a:lnTo>
                  <a:lnTo>
                    <a:pt x="72" y="40"/>
                  </a:lnTo>
                  <a:lnTo>
                    <a:pt x="54" y="19"/>
                  </a:lnTo>
                  <a:lnTo>
                    <a:pt x="33" y="7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6292850" y="3084513"/>
            <a:ext cx="423863" cy="404812"/>
            <a:chOff x="4674" y="2851"/>
            <a:chExt cx="267" cy="255"/>
          </a:xfrm>
        </p:grpSpPr>
        <p:sp>
          <p:nvSpPr>
            <p:cNvPr id="55390" name="KMA8CE77A:R002:C003Sbl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4674" y="2851"/>
              <a:ext cx="267" cy="255"/>
            </a:xfrm>
            <a:custGeom>
              <a:avLst/>
              <a:gdLst>
                <a:gd name="T0" fmla="*/ 0 w 31371"/>
                <a:gd name="T1" fmla="*/ 0 h 31334"/>
                <a:gd name="T2" fmla="*/ 0 w 31371"/>
                <a:gd name="T3" fmla="*/ 0 h 31334"/>
                <a:gd name="T4" fmla="*/ 0 w 31371"/>
                <a:gd name="T5" fmla="*/ 0 h 31334"/>
                <a:gd name="T6" fmla="*/ 0 w 31371"/>
                <a:gd name="T7" fmla="*/ 0 h 31334"/>
                <a:gd name="T8" fmla="*/ 0 w 31371"/>
                <a:gd name="T9" fmla="*/ 0 h 31334"/>
                <a:gd name="T10" fmla="*/ 0 w 31371"/>
                <a:gd name="T11" fmla="*/ 0 h 31334"/>
                <a:gd name="T12" fmla="*/ 0 w 31371"/>
                <a:gd name="T13" fmla="*/ 0 h 31334"/>
                <a:gd name="T14" fmla="*/ 0 w 31371"/>
                <a:gd name="T15" fmla="*/ 0 h 31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371"/>
                <a:gd name="T25" fmla="*/ 0 h 31334"/>
                <a:gd name="T26" fmla="*/ 31371 w 31371"/>
                <a:gd name="T27" fmla="*/ 31334 h 313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371" h="31334">
                  <a:moveTo>
                    <a:pt x="63" y="15669"/>
                  </a:moveTo>
                  <a:cubicBezTo>
                    <a:pt x="0" y="24387"/>
                    <a:pt x="7003" y="31334"/>
                    <a:pt x="15745" y="31272"/>
                  </a:cubicBezTo>
                  <a:cubicBezTo>
                    <a:pt x="24508" y="31334"/>
                    <a:pt x="31371" y="24440"/>
                    <a:pt x="31371" y="15721"/>
                  </a:cubicBezTo>
                  <a:cubicBezTo>
                    <a:pt x="31371" y="7002"/>
                    <a:pt x="24429" y="62"/>
                    <a:pt x="15686" y="0"/>
                  </a:cubicBezTo>
                  <a:lnTo>
                    <a:pt x="15686" y="15668"/>
                  </a:lnTo>
                  <a:lnTo>
                    <a:pt x="63" y="15669"/>
                  </a:lnTo>
                  <a:cubicBezTo>
                    <a:pt x="63" y="6946"/>
                    <a:pt x="6951" y="6"/>
                    <a:pt x="15686" y="1"/>
                  </a:cubicBezTo>
                  <a:cubicBezTo>
                    <a:pt x="6952" y="6"/>
                    <a:pt x="124" y="6950"/>
                    <a:pt x="63" y="15669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91" name="Freeform 50"/>
            <p:cNvSpPr>
              <a:spLocks/>
            </p:cNvSpPr>
            <p:nvPr/>
          </p:nvSpPr>
          <p:spPr bwMode="auto">
            <a:xfrm rot="-5400000">
              <a:off x="4678" y="2847"/>
              <a:ext cx="124" cy="131"/>
            </a:xfrm>
            <a:custGeom>
              <a:avLst/>
              <a:gdLst>
                <a:gd name="T0" fmla="*/ 0 w 84"/>
                <a:gd name="T1" fmla="*/ 0 h 85"/>
                <a:gd name="T2" fmla="*/ 0 w 84"/>
                <a:gd name="T3" fmla="*/ 479 h 85"/>
                <a:gd name="T4" fmla="*/ 399 w 84"/>
                <a:gd name="T5" fmla="*/ 479 h 85"/>
                <a:gd name="T6" fmla="*/ 399 w 84"/>
                <a:gd name="T7" fmla="*/ 364 h 85"/>
                <a:gd name="T8" fmla="*/ 340 w 84"/>
                <a:gd name="T9" fmla="*/ 228 h 85"/>
                <a:gd name="T10" fmla="*/ 257 w 84"/>
                <a:gd name="T11" fmla="*/ 106 h 85"/>
                <a:gd name="T12" fmla="*/ 156 w 84"/>
                <a:gd name="T13" fmla="*/ 40 h 85"/>
                <a:gd name="T14" fmla="*/ 87 w 84"/>
                <a:gd name="T15" fmla="*/ 8 h 85"/>
                <a:gd name="T16" fmla="*/ 0 w 84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85"/>
                <a:gd name="T29" fmla="*/ 84 w 84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85">
                  <a:moveTo>
                    <a:pt x="0" y="0"/>
                  </a:moveTo>
                  <a:lnTo>
                    <a:pt x="0" y="85"/>
                  </a:lnTo>
                  <a:lnTo>
                    <a:pt x="84" y="85"/>
                  </a:lnTo>
                  <a:lnTo>
                    <a:pt x="84" y="64"/>
                  </a:lnTo>
                  <a:lnTo>
                    <a:pt x="72" y="40"/>
                  </a:lnTo>
                  <a:lnTo>
                    <a:pt x="54" y="19"/>
                  </a:lnTo>
                  <a:lnTo>
                    <a:pt x="33" y="7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5662613" y="3082925"/>
            <a:ext cx="423862" cy="404813"/>
            <a:chOff x="4674" y="2851"/>
            <a:chExt cx="267" cy="255"/>
          </a:xfrm>
        </p:grpSpPr>
        <p:sp>
          <p:nvSpPr>
            <p:cNvPr id="55388" name="KMA8CE77A:R002:C003Sbl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4674" y="2851"/>
              <a:ext cx="267" cy="255"/>
            </a:xfrm>
            <a:custGeom>
              <a:avLst/>
              <a:gdLst>
                <a:gd name="T0" fmla="*/ 0 w 31371"/>
                <a:gd name="T1" fmla="*/ 0 h 31334"/>
                <a:gd name="T2" fmla="*/ 0 w 31371"/>
                <a:gd name="T3" fmla="*/ 0 h 31334"/>
                <a:gd name="T4" fmla="*/ 0 w 31371"/>
                <a:gd name="T5" fmla="*/ 0 h 31334"/>
                <a:gd name="T6" fmla="*/ 0 w 31371"/>
                <a:gd name="T7" fmla="*/ 0 h 31334"/>
                <a:gd name="T8" fmla="*/ 0 w 31371"/>
                <a:gd name="T9" fmla="*/ 0 h 31334"/>
                <a:gd name="T10" fmla="*/ 0 w 31371"/>
                <a:gd name="T11" fmla="*/ 0 h 31334"/>
                <a:gd name="T12" fmla="*/ 0 w 31371"/>
                <a:gd name="T13" fmla="*/ 0 h 31334"/>
                <a:gd name="T14" fmla="*/ 0 w 31371"/>
                <a:gd name="T15" fmla="*/ 0 h 31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371"/>
                <a:gd name="T25" fmla="*/ 0 h 31334"/>
                <a:gd name="T26" fmla="*/ 31371 w 31371"/>
                <a:gd name="T27" fmla="*/ 31334 h 313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371" h="31334">
                  <a:moveTo>
                    <a:pt x="63" y="15669"/>
                  </a:moveTo>
                  <a:cubicBezTo>
                    <a:pt x="0" y="24387"/>
                    <a:pt x="7003" y="31334"/>
                    <a:pt x="15745" y="31272"/>
                  </a:cubicBezTo>
                  <a:cubicBezTo>
                    <a:pt x="24508" y="31334"/>
                    <a:pt x="31371" y="24440"/>
                    <a:pt x="31371" y="15721"/>
                  </a:cubicBezTo>
                  <a:cubicBezTo>
                    <a:pt x="31371" y="7002"/>
                    <a:pt x="24429" y="62"/>
                    <a:pt x="15686" y="0"/>
                  </a:cubicBezTo>
                  <a:lnTo>
                    <a:pt x="15686" y="15668"/>
                  </a:lnTo>
                  <a:lnTo>
                    <a:pt x="63" y="15669"/>
                  </a:lnTo>
                  <a:cubicBezTo>
                    <a:pt x="63" y="6946"/>
                    <a:pt x="6951" y="6"/>
                    <a:pt x="15686" y="1"/>
                  </a:cubicBezTo>
                  <a:cubicBezTo>
                    <a:pt x="6952" y="6"/>
                    <a:pt x="124" y="6950"/>
                    <a:pt x="63" y="15669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89" name="Freeform 53"/>
            <p:cNvSpPr>
              <a:spLocks/>
            </p:cNvSpPr>
            <p:nvPr/>
          </p:nvSpPr>
          <p:spPr bwMode="auto">
            <a:xfrm rot="-5400000">
              <a:off x="4678" y="2847"/>
              <a:ext cx="124" cy="131"/>
            </a:xfrm>
            <a:custGeom>
              <a:avLst/>
              <a:gdLst>
                <a:gd name="T0" fmla="*/ 0 w 84"/>
                <a:gd name="T1" fmla="*/ 0 h 85"/>
                <a:gd name="T2" fmla="*/ 0 w 84"/>
                <a:gd name="T3" fmla="*/ 479 h 85"/>
                <a:gd name="T4" fmla="*/ 399 w 84"/>
                <a:gd name="T5" fmla="*/ 479 h 85"/>
                <a:gd name="T6" fmla="*/ 399 w 84"/>
                <a:gd name="T7" fmla="*/ 364 h 85"/>
                <a:gd name="T8" fmla="*/ 340 w 84"/>
                <a:gd name="T9" fmla="*/ 228 h 85"/>
                <a:gd name="T10" fmla="*/ 257 w 84"/>
                <a:gd name="T11" fmla="*/ 106 h 85"/>
                <a:gd name="T12" fmla="*/ 156 w 84"/>
                <a:gd name="T13" fmla="*/ 40 h 85"/>
                <a:gd name="T14" fmla="*/ 87 w 84"/>
                <a:gd name="T15" fmla="*/ 8 h 85"/>
                <a:gd name="T16" fmla="*/ 0 w 84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85"/>
                <a:gd name="T29" fmla="*/ 84 w 84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85">
                  <a:moveTo>
                    <a:pt x="0" y="0"/>
                  </a:moveTo>
                  <a:lnTo>
                    <a:pt x="0" y="85"/>
                  </a:lnTo>
                  <a:lnTo>
                    <a:pt x="84" y="85"/>
                  </a:lnTo>
                  <a:lnTo>
                    <a:pt x="84" y="64"/>
                  </a:lnTo>
                  <a:lnTo>
                    <a:pt x="72" y="40"/>
                  </a:lnTo>
                  <a:lnTo>
                    <a:pt x="54" y="19"/>
                  </a:lnTo>
                  <a:lnTo>
                    <a:pt x="33" y="7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344" name="KMA8CE77A:R003:C003Sbl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7605713" y="3105150"/>
            <a:ext cx="415925" cy="409575"/>
          </a:xfrm>
          <a:custGeom>
            <a:avLst/>
            <a:gdLst>
              <a:gd name="T0" fmla="*/ 941317 w 39804"/>
              <a:gd name="T1" fmla="*/ 225509535 h 39758"/>
              <a:gd name="T2" fmla="*/ 237274429 w 39804"/>
              <a:gd name="T3" fmla="*/ 446896319 h 39758"/>
              <a:gd name="T4" fmla="*/ 474547760 w 39804"/>
              <a:gd name="T5" fmla="*/ 224642595 h 39758"/>
              <a:gd name="T6" fmla="*/ 237297250 w 39804"/>
              <a:gd name="T7" fmla="*/ 0 h 39758"/>
              <a:gd name="T8" fmla="*/ 237297250 w 39804"/>
              <a:gd name="T9" fmla="*/ 446874459 h 39758"/>
              <a:gd name="T10" fmla="*/ 941317 w 39804"/>
              <a:gd name="T11" fmla="*/ 225520465 h 39758"/>
              <a:gd name="T12" fmla="*/ 237297250 w 39804"/>
              <a:gd name="T13" fmla="*/ 10930 h 39758"/>
              <a:gd name="T14" fmla="*/ 941317 w 39804"/>
              <a:gd name="T15" fmla="*/ 225509535 h 397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9804"/>
              <a:gd name="T25" fmla="*/ 0 h 39758"/>
              <a:gd name="T26" fmla="*/ 39804 w 39804"/>
              <a:gd name="T27" fmla="*/ 39758 h 3975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9804" h="39758">
                <a:moveTo>
                  <a:pt x="79" y="20023"/>
                </a:moveTo>
                <a:cubicBezTo>
                  <a:pt x="0" y="31085"/>
                  <a:pt x="8811" y="39758"/>
                  <a:pt x="19902" y="39680"/>
                </a:cubicBezTo>
                <a:cubicBezTo>
                  <a:pt x="31020" y="39758"/>
                  <a:pt x="39804" y="31008"/>
                  <a:pt x="39804" y="19946"/>
                </a:cubicBezTo>
                <a:cubicBezTo>
                  <a:pt x="39804" y="8884"/>
                  <a:pt x="30996" y="78"/>
                  <a:pt x="19904" y="0"/>
                </a:cubicBezTo>
                <a:cubicBezTo>
                  <a:pt x="19904" y="0"/>
                  <a:pt x="19904" y="19786"/>
                  <a:pt x="19904" y="39678"/>
                </a:cubicBezTo>
                <a:cubicBezTo>
                  <a:pt x="8813" y="39678"/>
                  <a:pt x="79" y="31092"/>
                  <a:pt x="79" y="20024"/>
                </a:cubicBezTo>
                <a:cubicBezTo>
                  <a:pt x="79" y="8957"/>
                  <a:pt x="8821" y="8"/>
                  <a:pt x="19904" y="1"/>
                </a:cubicBezTo>
                <a:cubicBezTo>
                  <a:pt x="8822" y="8"/>
                  <a:pt x="157" y="8961"/>
                  <a:pt x="79" y="20023"/>
                </a:cubicBezTo>
                <a:close/>
              </a:path>
            </a:pathLst>
          </a:custGeom>
          <a:solidFill>
            <a:srgbClr val="0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45" name="Oval 55"/>
          <p:cNvSpPr>
            <a:spLocks noChangeArrowheads="1"/>
          </p:cNvSpPr>
          <p:nvPr/>
        </p:nvSpPr>
        <p:spPr bwMode="auto">
          <a:xfrm>
            <a:off x="5653088" y="2433638"/>
            <a:ext cx="423862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46" name="Oval 56"/>
          <p:cNvSpPr>
            <a:spLocks noChangeArrowheads="1"/>
          </p:cNvSpPr>
          <p:nvPr/>
        </p:nvSpPr>
        <p:spPr bwMode="auto">
          <a:xfrm>
            <a:off x="4984750" y="2432050"/>
            <a:ext cx="423863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47" name="Oval 57"/>
          <p:cNvSpPr>
            <a:spLocks noChangeArrowheads="1"/>
          </p:cNvSpPr>
          <p:nvPr/>
        </p:nvSpPr>
        <p:spPr bwMode="auto">
          <a:xfrm>
            <a:off x="6297613" y="2401888"/>
            <a:ext cx="423862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48" name="Oval 58"/>
          <p:cNvSpPr>
            <a:spLocks noChangeArrowheads="1"/>
          </p:cNvSpPr>
          <p:nvPr/>
        </p:nvSpPr>
        <p:spPr bwMode="auto">
          <a:xfrm>
            <a:off x="6964363" y="2430463"/>
            <a:ext cx="423862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49" name="KMA8CE77A:R003:C003Sbl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7613650" y="4370388"/>
            <a:ext cx="415925" cy="409575"/>
          </a:xfrm>
          <a:custGeom>
            <a:avLst/>
            <a:gdLst>
              <a:gd name="T0" fmla="*/ 941317 w 39804"/>
              <a:gd name="T1" fmla="*/ 225509535 h 39758"/>
              <a:gd name="T2" fmla="*/ 237274429 w 39804"/>
              <a:gd name="T3" fmla="*/ 446896319 h 39758"/>
              <a:gd name="T4" fmla="*/ 474547760 w 39804"/>
              <a:gd name="T5" fmla="*/ 224642595 h 39758"/>
              <a:gd name="T6" fmla="*/ 237297250 w 39804"/>
              <a:gd name="T7" fmla="*/ 0 h 39758"/>
              <a:gd name="T8" fmla="*/ 237297250 w 39804"/>
              <a:gd name="T9" fmla="*/ 446874459 h 39758"/>
              <a:gd name="T10" fmla="*/ 941317 w 39804"/>
              <a:gd name="T11" fmla="*/ 225520465 h 39758"/>
              <a:gd name="T12" fmla="*/ 237297250 w 39804"/>
              <a:gd name="T13" fmla="*/ 10930 h 39758"/>
              <a:gd name="T14" fmla="*/ 941317 w 39804"/>
              <a:gd name="T15" fmla="*/ 225509535 h 397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9804"/>
              <a:gd name="T25" fmla="*/ 0 h 39758"/>
              <a:gd name="T26" fmla="*/ 39804 w 39804"/>
              <a:gd name="T27" fmla="*/ 39758 h 3975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9804" h="39758">
                <a:moveTo>
                  <a:pt x="79" y="20023"/>
                </a:moveTo>
                <a:cubicBezTo>
                  <a:pt x="0" y="31085"/>
                  <a:pt x="8811" y="39758"/>
                  <a:pt x="19902" y="39680"/>
                </a:cubicBezTo>
                <a:cubicBezTo>
                  <a:pt x="31020" y="39758"/>
                  <a:pt x="39804" y="31008"/>
                  <a:pt x="39804" y="19946"/>
                </a:cubicBezTo>
                <a:cubicBezTo>
                  <a:pt x="39804" y="8884"/>
                  <a:pt x="30996" y="78"/>
                  <a:pt x="19904" y="0"/>
                </a:cubicBezTo>
                <a:cubicBezTo>
                  <a:pt x="19904" y="0"/>
                  <a:pt x="19904" y="19786"/>
                  <a:pt x="19904" y="39678"/>
                </a:cubicBezTo>
                <a:cubicBezTo>
                  <a:pt x="8813" y="39678"/>
                  <a:pt x="79" y="31092"/>
                  <a:pt x="79" y="20024"/>
                </a:cubicBezTo>
                <a:cubicBezTo>
                  <a:pt x="79" y="8957"/>
                  <a:pt x="8821" y="8"/>
                  <a:pt x="19904" y="1"/>
                </a:cubicBezTo>
                <a:cubicBezTo>
                  <a:pt x="8822" y="8"/>
                  <a:pt x="157" y="8961"/>
                  <a:pt x="79" y="20023"/>
                </a:cubicBezTo>
                <a:close/>
              </a:path>
            </a:pathLst>
          </a:custGeom>
          <a:solidFill>
            <a:srgbClr val="0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5035550" y="4351338"/>
            <a:ext cx="423863" cy="404812"/>
            <a:chOff x="4674" y="2851"/>
            <a:chExt cx="267" cy="255"/>
          </a:xfrm>
        </p:grpSpPr>
        <p:sp>
          <p:nvSpPr>
            <p:cNvPr id="55386" name="KMA8CE77A:R002:C003Sbl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4674" y="2851"/>
              <a:ext cx="267" cy="255"/>
            </a:xfrm>
            <a:custGeom>
              <a:avLst/>
              <a:gdLst>
                <a:gd name="T0" fmla="*/ 0 w 31371"/>
                <a:gd name="T1" fmla="*/ 0 h 31334"/>
                <a:gd name="T2" fmla="*/ 0 w 31371"/>
                <a:gd name="T3" fmla="*/ 0 h 31334"/>
                <a:gd name="T4" fmla="*/ 0 w 31371"/>
                <a:gd name="T5" fmla="*/ 0 h 31334"/>
                <a:gd name="T6" fmla="*/ 0 w 31371"/>
                <a:gd name="T7" fmla="*/ 0 h 31334"/>
                <a:gd name="T8" fmla="*/ 0 w 31371"/>
                <a:gd name="T9" fmla="*/ 0 h 31334"/>
                <a:gd name="T10" fmla="*/ 0 w 31371"/>
                <a:gd name="T11" fmla="*/ 0 h 31334"/>
                <a:gd name="T12" fmla="*/ 0 w 31371"/>
                <a:gd name="T13" fmla="*/ 0 h 31334"/>
                <a:gd name="T14" fmla="*/ 0 w 31371"/>
                <a:gd name="T15" fmla="*/ 0 h 31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371"/>
                <a:gd name="T25" fmla="*/ 0 h 31334"/>
                <a:gd name="T26" fmla="*/ 31371 w 31371"/>
                <a:gd name="T27" fmla="*/ 31334 h 313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371" h="31334">
                  <a:moveTo>
                    <a:pt x="63" y="15669"/>
                  </a:moveTo>
                  <a:cubicBezTo>
                    <a:pt x="0" y="24387"/>
                    <a:pt x="7003" y="31334"/>
                    <a:pt x="15745" y="31272"/>
                  </a:cubicBezTo>
                  <a:cubicBezTo>
                    <a:pt x="24508" y="31334"/>
                    <a:pt x="31371" y="24440"/>
                    <a:pt x="31371" y="15721"/>
                  </a:cubicBezTo>
                  <a:cubicBezTo>
                    <a:pt x="31371" y="7002"/>
                    <a:pt x="24429" y="62"/>
                    <a:pt x="15686" y="0"/>
                  </a:cubicBezTo>
                  <a:lnTo>
                    <a:pt x="15686" y="15668"/>
                  </a:lnTo>
                  <a:lnTo>
                    <a:pt x="63" y="15669"/>
                  </a:lnTo>
                  <a:cubicBezTo>
                    <a:pt x="63" y="6946"/>
                    <a:pt x="6951" y="6"/>
                    <a:pt x="15686" y="1"/>
                  </a:cubicBezTo>
                  <a:cubicBezTo>
                    <a:pt x="6952" y="6"/>
                    <a:pt x="124" y="6950"/>
                    <a:pt x="63" y="15669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87" name="Freeform 62"/>
            <p:cNvSpPr>
              <a:spLocks/>
            </p:cNvSpPr>
            <p:nvPr/>
          </p:nvSpPr>
          <p:spPr bwMode="auto">
            <a:xfrm rot="-5400000">
              <a:off x="4678" y="2847"/>
              <a:ext cx="124" cy="131"/>
            </a:xfrm>
            <a:custGeom>
              <a:avLst/>
              <a:gdLst>
                <a:gd name="T0" fmla="*/ 0 w 84"/>
                <a:gd name="T1" fmla="*/ 0 h 85"/>
                <a:gd name="T2" fmla="*/ 0 w 84"/>
                <a:gd name="T3" fmla="*/ 479 h 85"/>
                <a:gd name="T4" fmla="*/ 399 w 84"/>
                <a:gd name="T5" fmla="*/ 479 h 85"/>
                <a:gd name="T6" fmla="*/ 399 w 84"/>
                <a:gd name="T7" fmla="*/ 364 h 85"/>
                <a:gd name="T8" fmla="*/ 340 w 84"/>
                <a:gd name="T9" fmla="*/ 228 h 85"/>
                <a:gd name="T10" fmla="*/ 257 w 84"/>
                <a:gd name="T11" fmla="*/ 106 h 85"/>
                <a:gd name="T12" fmla="*/ 156 w 84"/>
                <a:gd name="T13" fmla="*/ 40 h 85"/>
                <a:gd name="T14" fmla="*/ 87 w 84"/>
                <a:gd name="T15" fmla="*/ 8 h 85"/>
                <a:gd name="T16" fmla="*/ 0 w 84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85"/>
                <a:gd name="T29" fmla="*/ 84 w 84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85">
                  <a:moveTo>
                    <a:pt x="0" y="0"/>
                  </a:moveTo>
                  <a:lnTo>
                    <a:pt x="0" y="85"/>
                  </a:lnTo>
                  <a:lnTo>
                    <a:pt x="84" y="85"/>
                  </a:lnTo>
                  <a:lnTo>
                    <a:pt x="84" y="64"/>
                  </a:lnTo>
                  <a:lnTo>
                    <a:pt x="72" y="40"/>
                  </a:lnTo>
                  <a:lnTo>
                    <a:pt x="54" y="19"/>
                  </a:lnTo>
                  <a:lnTo>
                    <a:pt x="33" y="7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351" name="Oval 63"/>
          <p:cNvSpPr>
            <a:spLocks noChangeArrowheads="1"/>
          </p:cNvSpPr>
          <p:nvPr/>
        </p:nvSpPr>
        <p:spPr bwMode="auto">
          <a:xfrm>
            <a:off x="5661025" y="4337050"/>
            <a:ext cx="423863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52" name="Oval 64"/>
          <p:cNvSpPr>
            <a:spLocks noChangeArrowheads="1"/>
          </p:cNvSpPr>
          <p:nvPr/>
        </p:nvSpPr>
        <p:spPr bwMode="auto">
          <a:xfrm>
            <a:off x="6305550" y="4333875"/>
            <a:ext cx="423863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53" name="Oval 65"/>
          <p:cNvSpPr>
            <a:spLocks noChangeArrowheads="1"/>
          </p:cNvSpPr>
          <p:nvPr/>
        </p:nvSpPr>
        <p:spPr bwMode="auto">
          <a:xfrm>
            <a:off x="6972300" y="4333875"/>
            <a:ext cx="423863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8194675" y="3094038"/>
            <a:ext cx="423863" cy="404812"/>
            <a:chOff x="4674" y="2851"/>
            <a:chExt cx="267" cy="255"/>
          </a:xfrm>
        </p:grpSpPr>
        <p:sp>
          <p:nvSpPr>
            <p:cNvPr id="55384" name="KMA8CE77A:R002:C003Sbl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4674" y="2851"/>
              <a:ext cx="267" cy="255"/>
            </a:xfrm>
            <a:custGeom>
              <a:avLst/>
              <a:gdLst>
                <a:gd name="T0" fmla="*/ 0 w 31371"/>
                <a:gd name="T1" fmla="*/ 0 h 31334"/>
                <a:gd name="T2" fmla="*/ 0 w 31371"/>
                <a:gd name="T3" fmla="*/ 0 h 31334"/>
                <a:gd name="T4" fmla="*/ 0 w 31371"/>
                <a:gd name="T5" fmla="*/ 0 h 31334"/>
                <a:gd name="T6" fmla="*/ 0 w 31371"/>
                <a:gd name="T7" fmla="*/ 0 h 31334"/>
                <a:gd name="T8" fmla="*/ 0 w 31371"/>
                <a:gd name="T9" fmla="*/ 0 h 31334"/>
                <a:gd name="T10" fmla="*/ 0 w 31371"/>
                <a:gd name="T11" fmla="*/ 0 h 31334"/>
                <a:gd name="T12" fmla="*/ 0 w 31371"/>
                <a:gd name="T13" fmla="*/ 0 h 31334"/>
                <a:gd name="T14" fmla="*/ 0 w 31371"/>
                <a:gd name="T15" fmla="*/ 0 h 31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371"/>
                <a:gd name="T25" fmla="*/ 0 h 31334"/>
                <a:gd name="T26" fmla="*/ 31371 w 31371"/>
                <a:gd name="T27" fmla="*/ 31334 h 313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371" h="31334">
                  <a:moveTo>
                    <a:pt x="63" y="15669"/>
                  </a:moveTo>
                  <a:cubicBezTo>
                    <a:pt x="0" y="24387"/>
                    <a:pt x="7003" y="31334"/>
                    <a:pt x="15745" y="31272"/>
                  </a:cubicBezTo>
                  <a:cubicBezTo>
                    <a:pt x="24508" y="31334"/>
                    <a:pt x="31371" y="24440"/>
                    <a:pt x="31371" y="15721"/>
                  </a:cubicBezTo>
                  <a:cubicBezTo>
                    <a:pt x="31371" y="7002"/>
                    <a:pt x="24429" y="62"/>
                    <a:pt x="15686" y="0"/>
                  </a:cubicBezTo>
                  <a:lnTo>
                    <a:pt x="15686" y="15668"/>
                  </a:lnTo>
                  <a:lnTo>
                    <a:pt x="63" y="15669"/>
                  </a:lnTo>
                  <a:cubicBezTo>
                    <a:pt x="63" y="6946"/>
                    <a:pt x="6951" y="6"/>
                    <a:pt x="15686" y="1"/>
                  </a:cubicBezTo>
                  <a:cubicBezTo>
                    <a:pt x="6952" y="6"/>
                    <a:pt x="124" y="6950"/>
                    <a:pt x="63" y="15669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85" name="Freeform 68"/>
            <p:cNvSpPr>
              <a:spLocks/>
            </p:cNvSpPr>
            <p:nvPr/>
          </p:nvSpPr>
          <p:spPr bwMode="auto">
            <a:xfrm rot="-5400000">
              <a:off x="4678" y="2847"/>
              <a:ext cx="124" cy="131"/>
            </a:xfrm>
            <a:custGeom>
              <a:avLst/>
              <a:gdLst>
                <a:gd name="T0" fmla="*/ 0 w 84"/>
                <a:gd name="T1" fmla="*/ 0 h 85"/>
                <a:gd name="T2" fmla="*/ 0 w 84"/>
                <a:gd name="T3" fmla="*/ 479 h 85"/>
                <a:gd name="T4" fmla="*/ 399 w 84"/>
                <a:gd name="T5" fmla="*/ 479 h 85"/>
                <a:gd name="T6" fmla="*/ 399 w 84"/>
                <a:gd name="T7" fmla="*/ 364 h 85"/>
                <a:gd name="T8" fmla="*/ 340 w 84"/>
                <a:gd name="T9" fmla="*/ 228 h 85"/>
                <a:gd name="T10" fmla="*/ 257 w 84"/>
                <a:gd name="T11" fmla="*/ 106 h 85"/>
                <a:gd name="T12" fmla="*/ 156 w 84"/>
                <a:gd name="T13" fmla="*/ 40 h 85"/>
                <a:gd name="T14" fmla="*/ 87 w 84"/>
                <a:gd name="T15" fmla="*/ 8 h 85"/>
                <a:gd name="T16" fmla="*/ 0 w 84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85"/>
                <a:gd name="T29" fmla="*/ 84 w 84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85">
                  <a:moveTo>
                    <a:pt x="0" y="0"/>
                  </a:moveTo>
                  <a:lnTo>
                    <a:pt x="0" y="85"/>
                  </a:lnTo>
                  <a:lnTo>
                    <a:pt x="84" y="85"/>
                  </a:lnTo>
                  <a:lnTo>
                    <a:pt x="84" y="64"/>
                  </a:lnTo>
                  <a:lnTo>
                    <a:pt x="72" y="40"/>
                  </a:lnTo>
                  <a:lnTo>
                    <a:pt x="54" y="19"/>
                  </a:lnTo>
                  <a:lnTo>
                    <a:pt x="33" y="7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355" name="Oval 69"/>
          <p:cNvSpPr>
            <a:spLocks noChangeArrowheads="1"/>
          </p:cNvSpPr>
          <p:nvPr/>
        </p:nvSpPr>
        <p:spPr bwMode="auto">
          <a:xfrm>
            <a:off x="8205788" y="2427288"/>
            <a:ext cx="423862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70"/>
          <p:cNvGrpSpPr>
            <a:grpSpLocks/>
          </p:cNvGrpSpPr>
          <p:nvPr/>
        </p:nvGrpSpPr>
        <p:grpSpPr bwMode="auto">
          <a:xfrm>
            <a:off x="8239125" y="4367213"/>
            <a:ext cx="423863" cy="404812"/>
            <a:chOff x="4674" y="2851"/>
            <a:chExt cx="267" cy="255"/>
          </a:xfrm>
        </p:grpSpPr>
        <p:sp>
          <p:nvSpPr>
            <p:cNvPr id="55382" name="KMA8CE77A:R002:C003Sbl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674" y="2851"/>
              <a:ext cx="267" cy="255"/>
            </a:xfrm>
            <a:custGeom>
              <a:avLst/>
              <a:gdLst>
                <a:gd name="T0" fmla="*/ 0 w 31371"/>
                <a:gd name="T1" fmla="*/ 0 h 31334"/>
                <a:gd name="T2" fmla="*/ 0 w 31371"/>
                <a:gd name="T3" fmla="*/ 0 h 31334"/>
                <a:gd name="T4" fmla="*/ 0 w 31371"/>
                <a:gd name="T5" fmla="*/ 0 h 31334"/>
                <a:gd name="T6" fmla="*/ 0 w 31371"/>
                <a:gd name="T7" fmla="*/ 0 h 31334"/>
                <a:gd name="T8" fmla="*/ 0 w 31371"/>
                <a:gd name="T9" fmla="*/ 0 h 31334"/>
                <a:gd name="T10" fmla="*/ 0 w 31371"/>
                <a:gd name="T11" fmla="*/ 0 h 31334"/>
                <a:gd name="T12" fmla="*/ 0 w 31371"/>
                <a:gd name="T13" fmla="*/ 0 h 31334"/>
                <a:gd name="T14" fmla="*/ 0 w 31371"/>
                <a:gd name="T15" fmla="*/ 0 h 31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371"/>
                <a:gd name="T25" fmla="*/ 0 h 31334"/>
                <a:gd name="T26" fmla="*/ 31371 w 31371"/>
                <a:gd name="T27" fmla="*/ 31334 h 313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371" h="31334">
                  <a:moveTo>
                    <a:pt x="63" y="15669"/>
                  </a:moveTo>
                  <a:cubicBezTo>
                    <a:pt x="0" y="24387"/>
                    <a:pt x="7003" y="31334"/>
                    <a:pt x="15745" y="31272"/>
                  </a:cubicBezTo>
                  <a:cubicBezTo>
                    <a:pt x="24508" y="31334"/>
                    <a:pt x="31371" y="24440"/>
                    <a:pt x="31371" y="15721"/>
                  </a:cubicBezTo>
                  <a:cubicBezTo>
                    <a:pt x="31371" y="7002"/>
                    <a:pt x="24429" y="62"/>
                    <a:pt x="15686" y="0"/>
                  </a:cubicBezTo>
                  <a:lnTo>
                    <a:pt x="15686" y="15668"/>
                  </a:lnTo>
                  <a:lnTo>
                    <a:pt x="63" y="15669"/>
                  </a:lnTo>
                  <a:cubicBezTo>
                    <a:pt x="63" y="6946"/>
                    <a:pt x="6951" y="6"/>
                    <a:pt x="15686" y="1"/>
                  </a:cubicBezTo>
                  <a:cubicBezTo>
                    <a:pt x="6952" y="6"/>
                    <a:pt x="124" y="6950"/>
                    <a:pt x="63" y="15669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83" name="Freeform 72"/>
            <p:cNvSpPr>
              <a:spLocks/>
            </p:cNvSpPr>
            <p:nvPr/>
          </p:nvSpPr>
          <p:spPr bwMode="auto">
            <a:xfrm rot="-5400000">
              <a:off x="4678" y="2847"/>
              <a:ext cx="124" cy="131"/>
            </a:xfrm>
            <a:custGeom>
              <a:avLst/>
              <a:gdLst>
                <a:gd name="T0" fmla="*/ 0 w 84"/>
                <a:gd name="T1" fmla="*/ 0 h 85"/>
                <a:gd name="T2" fmla="*/ 0 w 84"/>
                <a:gd name="T3" fmla="*/ 479 h 85"/>
                <a:gd name="T4" fmla="*/ 399 w 84"/>
                <a:gd name="T5" fmla="*/ 479 h 85"/>
                <a:gd name="T6" fmla="*/ 399 w 84"/>
                <a:gd name="T7" fmla="*/ 364 h 85"/>
                <a:gd name="T8" fmla="*/ 340 w 84"/>
                <a:gd name="T9" fmla="*/ 228 h 85"/>
                <a:gd name="T10" fmla="*/ 257 w 84"/>
                <a:gd name="T11" fmla="*/ 106 h 85"/>
                <a:gd name="T12" fmla="*/ 156 w 84"/>
                <a:gd name="T13" fmla="*/ 40 h 85"/>
                <a:gd name="T14" fmla="*/ 87 w 84"/>
                <a:gd name="T15" fmla="*/ 8 h 85"/>
                <a:gd name="T16" fmla="*/ 0 w 84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85"/>
                <a:gd name="T29" fmla="*/ 84 w 84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85">
                  <a:moveTo>
                    <a:pt x="0" y="0"/>
                  </a:moveTo>
                  <a:lnTo>
                    <a:pt x="0" y="85"/>
                  </a:lnTo>
                  <a:lnTo>
                    <a:pt x="84" y="85"/>
                  </a:lnTo>
                  <a:lnTo>
                    <a:pt x="84" y="64"/>
                  </a:lnTo>
                  <a:lnTo>
                    <a:pt x="72" y="40"/>
                  </a:lnTo>
                  <a:lnTo>
                    <a:pt x="54" y="19"/>
                  </a:lnTo>
                  <a:lnTo>
                    <a:pt x="33" y="7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357" name="Rectangle 73"/>
          <p:cNvSpPr>
            <a:spLocks noChangeArrowheads="1"/>
          </p:cNvSpPr>
          <p:nvPr/>
        </p:nvSpPr>
        <p:spPr bwMode="auto">
          <a:xfrm>
            <a:off x="1125538" y="2490788"/>
            <a:ext cx="3586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Reversing neuronal damage</a:t>
            </a:r>
          </a:p>
        </p:txBody>
      </p:sp>
      <p:sp>
        <p:nvSpPr>
          <p:cNvPr id="55358" name="Rectangle 74"/>
          <p:cNvSpPr>
            <a:spLocks noChangeArrowheads="1"/>
          </p:cNvSpPr>
          <p:nvPr/>
        </p:nvSpPr>
        <p:spPr bwMode="auto">
          <a:xfrm>
            <a:off x="422275" y="3090863"/>
            <a:ext cx="434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Prevention of disease progression</a:t>
            </a:r>
          </a:p>
        </p:txBody>
      </p:sp>
      <p:sp>
        <p:nvSpPr>
          <p:cNvPr id="55359" name="Rectangle 75"/>
          <p:cNvSpPr>
            <a:spLocks noChangeArrowheads="1"/>
          </p:cNvSpPr>
          <p:nvPr/>
        </p:nvSpPr>
        <p:spPr bwMode="auto">
          <a:xfrm>
            <a:off x="128588" y="3589338"/>
            <a:ext cx="46942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Improved therapies for Progressive forms of MS</a:t>
            </a:r>
          </a:p>
        </p:txBody>
      </p:sp>
      <p:sp>
        <p:nvSpPr>
          <p:cNvPr id="55360" name="Rectangle 76"/>
          <p:cNvSpPr>
            <a:spLocks noChangeArrowheads="1"/>
          </p:cNvSpPr>
          <p:nvPr/>
        </p:nvSpPr>
        <p:spPr bwMode="auto">
          <a:xfrm>
            <a:off x="941388" y="4422775"/>
            <a:ext cx="3865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More convenient drug delivery</a:t>
            </a:r>
          </a:p>
        </p:txBody>
      </p:sp>
      <p:sp>
        <p:nvSpPr>
          <p:cNvPr id="55361" name="Rectangle 77"/>
          <p:cNvSpPr>
            <a:spLocks noChangeArrowheads="1"/>
          </p:cNvSpPr>
          <p:nvPr/>
        </p:nvSpPr>
        <p:spPr bwMode="auto">
          <a:xfrm>
            <a:off x="-76200" y="5105400"/>
            <a:ext cx="92678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buFontTx/>
              <a:buChar char="-"/>
            </a:pPr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 No current MS therapy addresses neuronal damage </a:t>
            </a:r>
            <a:br>
              <a:rPr lang="en-US" sz="2000" b="1">
                <a:solidFill>
                  <a:srgbClr val="000066"/>
                </a:solidFill>
                <a:latin typeface="Arial" pitchFamily="-65" charset="0"/>
              </a:rPr>
            </a:br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- Current therapies moderately effective in slowing disease progression</a:t>
            </a:r>
            <a:br>
              <a:rPr lang="en-US" sz="2000" b="1">
                <a:solidFill>
                  <a:srgbClr val="000066"/>
                </a:solidFill>
                <a:latin typeface="Arial" pitchFamily="-65" charset="0"/>
              </a:rPr>
            </a:br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- Relatively little therapeutic effect offered for Progressive MS</a:t>
            </a:r>
            <a:br>
              <a:rPr lang="en-US" sz="2000" b="1">
                <a:solidFill>
                  <a:srgbClr val="000066"/>
                </a:solidFill>
                <a:latin typeface="Arial" pitchFamily="-65" charset="0"/>
              </a:rPr>
            </a:br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- Inconvenient drug delivery (injectables, IV infusions)</a:t>
            </a:r>
            <a:br>
              <a:rPr lang="en-US" sz="2000" b="1">
                <a:solidFill>
                  <a:srgbClr val="000066"/>
                </a:solidFill>
                <a:latin typeface="Arial" pitchFamily="-65" charset="0"/>
              </a:rPr>
            </a:br>
            <a:endParaRPr lang="en-US" sz="2000" b="1">
              <a:solidFill>
                <a:srgbClr val="000066"/>
              </a:solidFill>
              <a:latin typeface="Arial" pitchFamily="-65" charset="0"/>
            </a:endParaRPr>
          </a:p>
        </p:txBody>
      </p:sp>
      <p:sp>
        <p:nvSpPr>
          <p:cNvPr id="55362" name="Oval 78"/>
          <p:cNvSpPr>
            <a:spLocks noChangeArrowheads="1"/>
          </p:cNvSpPr>
          <p:nvPr/>
        </p:nvSpPr>
        <p:spPr bwMode="auto">
          <a:xfrm>
            <a:off x="7594600" y="2444750"/>
            <a:ext cx="423863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63" name="Oval 79"/>
          <p:cNvSpPr>
            <a:spLocks noChangeArrowheads="1"/>
          </p:cNvSpPr>
          <p:nvPr/>
        </p:nvSpPr>
        <p:spPr bwMode="auto">
          <a:xfrm>
            <a:off x="5014913" y="3709988"/>
            <a:ext cx="423862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64" name="AutoShape 80"/>
          <p:cNvSpPr>
            <a:spLocks noChangeArrowheads="1"/>
          </p:cNvSpPr>
          <p:nvPr/>
        </p:nvSpPr>
        <p:spPr bwMode="auto">
          <a:xfrm rot="5400000">
            <a:off x="5111750" y="3798888"/>
            <a:ext cx="69850" cy="222250"/>
          </a:xfrm>
          <a:prstGeom prst="triangle">
            <a:avLst>
              <a:gd name="adj" fmla="val 50000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81"/>
          <p:cNvGrpSpPr>
            <a:grpSpLocks/>
          </p:cNvGrpSpPr>
          <p:nvPr/>
        </p:nvGrpSpPr>
        <p:grpSpPr bwMode="auto">
          <a:xfrm>
            <a:off x="5651500" y="3708400"/>
            <a:ext cx="423863" cy="425450"/>
            <a:chOff x="3272" y="2570"/>
            <a:chExt cx="267" cy="268"/>
          </a:xfrm>
        </p:grpSpPr>
        <p:sp>
          <p:nvSpPr>
            <p:cNvPr id="55380" name="Oval 82"/>
            <p:cNvSpPr>
              <a:spLocks noChangeArrowheads="1"/>
            </p:cNvSpPr>
            <p:nvPr/>
          </p:nvSpPr>
          <p:spPr bwMode="auto">
            <a:xfrm>
              <a:off x="3272" y="2570"/>
              <a:ext cx="267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81" name="AutoShape 83"/>
            <p:cNvSpPr>
              <a:spLocks noChangeArrowheads="1"/>
            </p:cNvSpPr>
            <p:nvPr/>
          </p:nvSpPr>
          <p:spPr bwMode="auto">
            <a:xfrm rot="5400000">
              <a:off x="3333" y="2626"/>
              <a:ext cx="44" cy="140"/>
            </a:xfrm>
            <a:prstGeom prst="triangle">
              <a:avLst>
                <a:gd name="adj" fmla="val 500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4"/>
          <p:cNvGrpSpPr>
            <a:grpSpLocks/>
          </p:cNvGrpSpPr>
          <p:nvPr/>
        </p:nvGrpSpPr>
        <p:grpSpPr bwMode="auto">
          <a:xfrm>
            <a:off x="6297613" y="3706813"/>
            <a:ext cx="423862" cy="425450"/>
            <a:chOff x="3272" y="2570"/>
            <a:chExt cx="267" cy="268"/>
          </a:xfrm>
        </p:grpSpPr>
        <p:sp>
          <p:nvSpPr>
            <p:cNvPr id="55378" name="Oval 85"/>
            <p:cNvSpPr>
              <a:spLocks noChangeArrowheads="1"/>
            </p:cNvSpPr>
            <p:nvPr/>
          </p:nvSpPr>
          <p:spPr bwMode="auto">
            <a:xfrm>
              <a:off x="3272" y="2570"/>
              <a:ext cx="267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79" name="AutoShape 86"/>
            <p:cNvSpPr>
              <a:spLocks noChangeArrowheads="1"/>
            </p:cNvSpPr>
            <p:nvPr/>
          </p:nvSpPr>
          <p:spPr bwMode="auto">
            <a:xfrm rot="5400000">
              <a:off x="3333" y="2626"/>
              <a:ext cx="44" cy="140"/>
            </a:xfrm>
            <a:prstGeom prst="triangle">
              <a:avLst>
                <a:gd name="adj" fmla="val 500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87"/>
          <p:cNvGrpSpPr>
            <a:grpSpLocks/>
          </p:cNvGrpSpPr>
          <p:nvPr/>
        </p:nvGrpSpPr>
        <p:grpSpPr bwMode="auto">
          <a:xfrm>
            <a:off x="6953250" y="3714750"/>
            <a:ext cx="423863" cy="425450"/>
            <a:chOff x="3272" y="2570"/>
            <a:chExt cx="267" cy="268"/>
          </a:xfrm>
        </p:grpSpPr>
        <p:sp>
          <p:nvSpPr>
            <p:cNvPr id="55376" name="Oval 88"/>
            <p:cNvSpPr>
              <a:spLocks noChangeArrowheads="1"/>
            </p:cNvSpPr>
            <p:nvPr/>
          </p:nvSpPr>
          <p:spPr bwMode="auto">
            <a:xfrm>
              <a:off x="3272" y="2570"/>
              <a:ext cx="267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77" name="AutoShape 89"/>
            <p:cNvSpPr>
              <a:spLocks noChangeArrowheads="1"/>
            </p:cNvSpPr>
            <p:nvPr/>
          </p:nvSpPr>
          <p:spPr bwMode="auto">
            <a:xfrm rot="5400000">
              <a:off x="3333" y="2626"/>
              <a:ext cx="44" cy="140"/>
            </a:xfrm>
            <a:prstGeom prst="triangle">
              <a:avLst>
                <a:gd name="adj" fmla="val 500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90"/>
          <p:cNvGrpSpPr>
            <a:grpSpLocks/>
          </p:cNvGrpSpPr>
          <p:nvPr/>
        </p:nvGrpSpPr>
        <p:grpSpPr bwMode="auto">
          <a:xfrm>
            <a:off x="7608888" y="3713163"/>
            <a:ext cx="423862" cy="425450"/>
            <a:chOff x="3272" y="2570"/>
            <a:chExt cx="267" cy="268"/>
          </a:xfrm>
        </p:grpSpPr>
        <p:sp>
          <p:nvSpPr>
            <p:cNvPr id="55374" name="Oval 91"/>
            <p:cNvSpPr>
              <a:spLocks noChangeArrowheads="1"/>
            </p:cNvSpPr>
            <p:nvPr/>
          </p:nvSpPr>
          <p:spPr bwMode="auto">
            <a:xfrm>
              <a:off x="3272" y="2570"/>
              <a:ext cx="267" cy="2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75" name="AutoShape 92"/>
            <p:cNvSpPr>
              <a:spLocks noChangeArrowheads="1"/>
            </p:cNvSpPr>
            <p:nvPr/>
          </p:nvSpPr>
          <p:spPr bwMode="auto">
            <a:xfrm rot="5400000">
              <a:off x="3333" y="2626"/>
              <a:ext cx="44" cy="140"/>
            </a:xfrm>
            <a:prstGeom prst="triangle">
              <a:avLst>
                <a:gd name="adj" fmla="val 50000"/>
              </a:avLst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369" name="Oval 93"/>
          <p:cNvSpPr>
            <a:spLocks noChangeArrowheads="1"/>
          </p:cNvSpPr>
          <p:nvPr/>
        </p:nvSpPr>
        <p:spPr bwMode="auto">
          <a:xfrm>
            <a:off x="8234363" y="3714750"/>
            <a:ext cx="423862" cy="4254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70" name="AutoShape 94"/>
          <p:cNvSpPr>
            <a:spLocks noChangeArrowheads="1"/>
          </p:cNvSpPr>
          <p:nvPr/>
        </p:nvSpPr>
        <p:spPr bwMode="auto">
          <a:xfrm rot="5400000">
            <a:off x="8258968" y="3809207"/>
            <a:ext cx="227013" cy="228600"/>
          </a:xfrm>
          <a:prstGeom prst="triangle">
            <a:avLst>
              <a:gd name="adj" fmla="val 50000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71" name="Rectangle 95"/>
          <p:cNvSpPr>
            <a:spLocks noChangeArrowheads="1"/>
          </p:cNvSpPr>
          <p:nvPr/>
        </p:nvSpPr>
        <p:spPr bwMode="auto">
          <a:xfrm>
            <a:off x="101600" y="5105400"/>
            <a:ext cx="8918575" cy="1533525"/>
          </a:xfrm>
          <a:prstGeom prst="rect">
            <a:avLst/>
          </a:prstGeom>
          <a:noFill/>
          <a:ln w="158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72" name="TextBox 59"/>
          <p:cNvSpPr txBox="1">
            <a:spLocks noChangeArrowheads="1"/>
          </p:cNvSpPr>
          <p:nvPr/>
        </p:nvSpPr>
        <p:spPr bwMode="auto">
          <a:xfrm>
            <a:off x="7964488" y="6400800"/>
            <a:ext cx="1130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Arial" pitchFamily="-65" charset="0"/>
                <a:ea typeface="Arial" pitchFamily="-65" charset="0"/>
                <a:cs typeface="Arial" pitchFamily="-65" charset="0"/>
              </a:rPr>
              <a:t>P. Martini</a:t>
            </a:r>
          </a:p>
        </p:txBody>
      </p:sp>
      <p:sp>
        <p:nvSpPr>
          <p:cNvPr id="55373" name="TextBox 60"/>
          <p:cNvSpPr txBox="1">
            <a:spLocks noChangeArrowheads="1"/>
          </p:cNvSpPr>
          <p:nvPr/>
        </p:nvSpPr>
        <p:spPr bwMode="auto">
          <a:xfrm>
            <a:off x="228600" y="1295400"/>
            <a:ext cx="22367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al" pitchFamily="-65" charset="0"/>
                <a:ea typeface="Arial" pitchFamily="-65" charset="0"/>
                <a:cs typeface="Arial" pitchFamily="-65" charset="0"/>
              </a:rPr>
              <a:t>Tysabri Ab against integrins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6019800"/>
            <a:ext cx="46101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TextBox 5"/>
          <p:cNvSpPr txBox="1">
            <a:spLocks noChangeArrowheads="1"/>
          </p:cNvSpPr>
          <p:nvPr/>
        </p:nvSpPr>
        <p:spPr bwMode="auto">
          <a:xfrm>
            <a:off x="1789842" y="485001"/>
            <a:ext cx="576443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Arial" pitchFamily="-65" charset="0"/>
                <a:ea typeface="Arial" pitchFamily="-65" charset="0"/>
                <a:cs typeface="Arial" pitchFamily="-65" charset="0"/>
              </a:rPr>
              <a:t>Therapeutic approaches in 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14400"/>
            <a:ext cx="6832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2"/>
          <p:cNvSpPr>
            <a:spLocks noChangeArrowheads="1"/>
          </p:cNvSpPr>
          <p:nvPr/>
        </p:nvSpPr>
        <p:spPr bwMode="auto">
          <a:xfrm>
            <a:off x="5638800" y="617220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/>
              <a:t>info.sanguinebio.com </a:t>
            </a:r>
          </a:p>
        </p:txBody>
      </p:sp>
      <p:sp>
        <p:nvSpPr>
          <p:cNvPr id="60420" name="TextBox 3"/>
          <p:cNvSpPr txBox="1">
            <a:spLocks noChangeArrowheads="1"/>
          </p:cNvSpPr>
          <p:nvPr/>
        </p:nvSpPr>
        <p:spPr bwMode="auto">
          <a:xfrm>
            <a:off x="1948349" y="637401"/>
            <a:ext cx="625585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Arial" pitchFamily="-65" charset="0"/>
                <a:ea typeface="Arial" pitchFamily="-65" charset="0"/>
                <a:cs typeface="Arial" pitchFamily="-65" charset="0"/>
              </a:rPr>
              <a:t>Delivery of MS drugs by injection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71450"/>
            <a:ext cx="84804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800" b="1" dirty="0">
                <a:solidFill>
                  <a:srgbClr val="FF0000"/>
                </a:solidFill>
                <a:latin typeface="Arial" pitchFamily="-65" charset="0"/>
              </a:rPr>
              <a:t>Top Current Unmet Needs and Future Products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6415088" y="1052513"/>
            <a:ext cx="200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US" sz="2000">
              <a:latin typeface="Arial" pitchFamily="-65" charset="0"/>
            </a:endParaRP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1254125" y="1808163"/>
            <a:ext cx="3244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800" b="1">
                <a:solidFill>
                  <a:srgbClr val="000066"/>
                </a:solidFill>
                <a:latin typeface="Arial" pitchFamily="-65" charset="0"/>
              </a:rPr>
              <a:t>Reversing neuronal damage</a:t>
            </a: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568325" y="2566988"/>
            <a:ext cx="3930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800" b="1">
                <a:solidFill>
                  <a:srgbClr val="000066"/>
                </a:solidFill>
                <a:latin typeface="Arial" pitchFamily="-65" charset="0"/>
              </a:rPr>
              <a:t>Prevention of disease progression</a:t>
            </a: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-195263" y="3236913"/>
            <a:ext cx="4694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800" b="1">
                <a:solidFill>
                  <a:srgbClr val="000066"/>
                </a:solidFill>
                <a:latin typeface="Arial" pitchFamily="-65" charset="0"/>
              </a:rPr>
              <a:t>Improved therapies for Progressive forms of MS</a:t>
            </a: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974725" y="4114800"/>
            <a:ext cx="349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800" b="1">
                <a:solidFill>
                  <a:srgbClr val="000066"/>
                </a:solidFill>
                <a:latin typeface="Arial" pitchFamily="-65" charset="0"/>
              </a:rPr>
              <a:t>More convenient drug delivery</a:t>
            </a: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368300" y="5448300"/>
            <a:ext cx="8297863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solidFill>
                  <a:srgbClr val="000066"/>
                </a:solidFill>
                <a:latin typeface="Comic Sans MS" pitchFamily="-65" charset="0"/>
              </a:rPr>
              <a:t>- </a:t>
            </a:r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No advances likely to be made in addressing neuronal damage</a:t>
            </a:r>
            <a:br>
              <a:rPr lang="en-US" sz="2000" b="1">
                <a:solidFill>
                  <a:srgbClr val="000066"/>
                </a:solidFill>
                <a:latin typeface="Arial" pitchFamily="-65" charset="0"/>
              </a:rPr>
            </a:br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- Little to no advances will be made in slowing disease progression </a:t>
            </a:r>
            <a:br>
              <a:rPr lang="en-US" sz="2000" b="1">
                <a:solidFill>
                  <a:srgbClr val="000066"/>
                </a:solidFill>
                <a:latin typeface="Arial" pitchFamily="-65" charset="0"/>
              </a:rPr>
            </a:br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- Potential for improved therapies to treat Progressive MS </a:t>
            </a:r>
            <a:br>
              <a:rPr lang="en-US" sz="2000" b="1">
                <a:solidFill>
                  <a:srgbClr val="000066"/>
                </a:solidFill>
                <a:latin typeface="Arial" pitchFamily="-65" charset="0"/>
              </a:rPr>
            </a:br>
            <a:r>
              <a:rPr lang="en-US" sz="2000" b="1">
                <a:solidFill>
                  <a:srgbClr val="000066"/>
                </a:solidFill>
                <a:latin typeface="Arial" pitchFamily="-65" charset="0"/>
              </a:rPr>
              <a:t>- Mode of drug delivery likely to be significantly improved</a:t>
            </a:r>
            <a:br>
              <a:rPr lang="en-US" sz="2000" b="1">
                <a:solidFill>
                  <a:srgbClr val="000066"/>
                </a:solidFill>
                <a:latin typeface="Arial" pitchFamily="-65" charset="0"/>
              </a:rPr>
            </a:br>
            <a:r>
              <a:rPr lang="en-US" sz="2000" b="1">
                <a:solidFill>
                  <a:srgbClr val="000066"/>
                </a:solidFill>
                <a:latin typeface="Comic Sans MS" pitchFamily="-65" charset="0"/>
              </a:rPr>
              <a:t> </a:t>
            </a:r>
          </a:p>
        </p:txBody>
      </p:sp>
      <p:sp>
        <p:nvSpPr>
          <p:cNvPr id="57353" name="KMA8CE77A:R003:C003Sbl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840288" y="2479675"/>
            <a:ext cx="614362" cy="617538"/>
          </a:xfrm>
          <a:custGeom>
            <a:avLst/>
            <a:gdLst>
              <a:gd name="T0" fmla="*/ 4482293 w 39804"/>
              <a:gd name="T1" fmla="*/ 1165430084 h 39758"/>
              <a:gd name="T2" fmla="*/ 1129502500 w 39804"/>
              <a:gd name="T3" fmla="*/ 2147483647 h 39758"/>
              <a:gd name="T4" fmla="*/ 2147483647 w 39804"/>
              <a:gd name="T5" fmla="*/ 1160948266 h 39758"/>
              <a:gd name="T6" fmla="*/ 1129616608 w 39804"/>
              <a:gd name="T7" fmla="*/ 0 h 39758"/>
              <a:gd name="T8" fmla="*/ 1129616608 w 39804"/>
              <a:gd name="T9" fmla="*/ 2147483647 h 39758"/>
              <a:gd name="T10" fmla="*/ 4482293 w 39804"/>
              <a:gd name="T11" fmla="*/ 1165486295 h 39758"/>
              <a:gd name="T12" fmla="*/ 1129616608 w 39804"/>
              <a:gd name="T13" fmla="*/ 60079 h 39758"/>
              <a:gd name="T14" fmla="*/ 4482293 w 39804"/>
              <a:gd name="T15" fmla="*/ 1165430084 h 397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9804"/>
              <a:gd name="T25" fmla="*/ 0 h 39758"/>
              <a:gd name="T26" fmla="*/ 39804 w 39804"/>
              <a:gd name="T27" fmla="*/ 39758 h 3975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9804" h="39758">
                <a:moveTo>
                  <a:pt x="79" y="20023"/>
                </a:moveTo>
                <a:cubicBezTo>
                  <a:pt x="0" y="31085"/>
                  <a:pt x="8811" y="39758"/>
                  <a:pt x="19902" y="39680"/>
                </a:cubicBezTo>
                <a:cubicBezTo>
                  <a:pt x="31020" y="39758"/>
                  <a:pt x="39804" y="31008"/>
                  <a:pt x="39804" y="19946"/>
                </a:cubicBezTo>
                <a:cubicBezTo>
                  <a:pt x="39804" y="8884"/>
                  <a:pt x="30996" y="78"/>
                  <a:pt x="19904" y="0"/>
                </a:cubicBezTo>
                <a:cubicBezTo>
                  <a:pt x="19904" y="0"/>
                  <a:pt x="19904" y="19786"/>
                  <a:pt x="19904" y="39678"/>
                </a:cubicBezTo>
                <a:cubicBezTo>
                  <a:pt x="8813" y="39678"/>
                  <a:pt x="79" y="31092"/>
                  <a:pt x="79" y="20024"/>
                </a:cubicBezTo>
                <a:cubicBezTo>
                  <a:pt x="79" y="8957"/>
                  <a:pt x="8821" y="8"/>
                  <a:pt x="19904" y="1"/>
                </a:cubicBezTo>
                <a:cubicBezTo>
                  <a:pt x="8822" y="8"/>
                  <a:pt x="157" y="8961"/>
                  <a:pt x="79" y="20023"/>
                </a:cubicBezTo>
                <a:close/>
              </a:path>
            </a:pathLst>
          </a:custGeom>
          <a:solidFill>
            <a:srgbClr val="0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864100" y="3976688"/>
            <a:ext cx="625475" cy="609600"/>
            <a:chOff x="4674" y="2851"/>
            <a:chExt cx="267" cy="255"/>
          </a:xfrm>
        </p:grpSpPr>
        <p:sp>
          <p:nvSpPr>
            <p:cNvPr id="57373" name="KMA8CE77A:R002:C003Sbl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4674" y="2851"/>
              <a:ext cx="267" cy="255"/>
            </a:xfrm>
            <a:custGeom>
              <a:avLst/>
              <a:gdLst>
                <a:gd name="T0" fmla="*/ 0 w 31371"/>
                <a:gd name="T1" fmla="*/ 0 h 31334"/>
                <a:gd name="T2" fmla="*/ 0 w 31371"/>
                <a:gd name="T3" fmla="*/ 0 h 31334"/>
                <a:gd name="T4" fmla="*/ 0 w 31371"/>
                <a:gd name="T5" fmla="*/ 0 h 31334"/>
                <a:gd name="T6" fmla="*/ 0 w 31371"/>
                <a:gd name="T7" fmla="*/ 0 h 31334"/>
                <a:gd name="T8" fmla="*/ 0 w 31371"/>
                <a:gd name="T9" fmla="*/ 0 h 31334"/>
                <a:gd name="T10" fmla="*/ 0 w 31371"/>
                <a:gd name="T11" fmla="*/ 0 h 31334"/>
                <a:gd name="T12" fmla="*/ 0 w 31371"/>
                <a:gd name="T13" fmla="*/ 0 h 31334"/>
                <a:gd name="T14" fmla="*/ 0 w 31371"/>
                <a:gd name="T15" fmla="*/ 0 h 31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371"/>
                <a:gd name="T25" fmla="*/ 0 h 31334"/>
                <a:gd name="T26" fmla="*/ 31371 w 31371"/>
                <a:gd name="T27" fmla="*/ 31334 h 313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371" h="31334">
                  <a:moveTo>
                    <a:pt x="63" y="15669"/>
                  </a:moveTo>
                  <a:cubicBezTo>
                    <a:pt x="0" y="24387"/>
                    <a:pt x="7003" y="31334"/>
                    <a:pt x="15745" y="31272"/>
                  </a:cubicBezTo>
                  <a:cubicBezTo>
                    <a:pt x="24508" y="31334"/>
                    <a:pt x="31371" y="24440"/>
                    <a:pt x="31371" y="15721"/>
                  </a:cubicBezTo>
                  <a:cubicBezTo>
                    <a:pt x="31371" y="7002"/>
                    <a:pt x="24429" y="62"/>
                    <a:pt x="15686" y="0"/>
                  </a:cubicBezTo>
                  <a:lnTo>
                    <a:pt x="15686" y="15668"/>
                  </a:lnTo>
                  <a:lnTo>
                    <a:pt x="63" y="15669"/>
                  </a:lnTo>
                  <a:cubicBezTo>
                    <a:pt x="63" y="6946"/>
                    <a:pt x="6951" y="6"/>
                    <a:pt x="15686" y="1"/>
                  </a:cubicBezTo>
                  <a:cubicBezTo>
                    <a:pt x="6952" y="6"/>
                    <a:pt x="124" y="6950"/>
                    <a:pt x="63" y="15669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4" name="Freeform 12"/>
            <p:cNvSpPr>
              <a:spLocks/>
            </p:cNvSpPr>
            <p:nvPr/>
          </p:nvSpPr>
          <p:spPr bwMode="auto">
            <a:xfrm rot="-5400000">
              <a:off x="4678" y="2847"/>
              <a:ext cx="124" cy="131"/>
            </a:xfrm>
            <a:custGeom>
              <a:avLst/>
              <a:gdLst>
                <a:gd name="T0" fmla="*/ 0 w 84"/>
                <a:gd name="T1" fmla="*/ 0 h 85"/>
                <a:gd name="T2" fmla="*/ 0 w 84"/>
                <a:gd name="T3" fmla="*/ 479 h 85"/>
                <a:gd name="T4" fmla="*/ 399 w 84"/>
                <a:gd name="T5" fmla="*/ 479 h 85"/>
                <a:gd name="T6" fmla="*/ 399 w 84"/>
                <a:gd name="T7" fmla="*/ 364 h 85"/>
                <a:gd name="T8" fmla="*/ 340 w 84"/>
                <a:gd name="T9" fmla="*/ 228 h 85"/>
                <a:gd name="T10" fmla="*/ 257 w 84"/>
                <a:gd name="T11" fmla="*/ 106 h 85"/>
                <a:gd name="T12" fmla="*/ 156 w 84"/>
                <a:gd name="T13" fmla="*/ 40 h 85"/>
                <a:gd name="T14" fmla="*/ 87 w 84"/>
                <a:gd name="T15" fmla="*/ 8 h 85"/>
                <a:gd name="T16" fmla="*/ 0 w 84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85"/>
                <a:gd name="T29" fmla="*/ 84 w 84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85">
                  <a:moveTo>
                    <a:pt x="0" y="0"/>
                  </a:moveTo>
                  <a:lnTo>
                    <a:pt x="0" y="85"/>
                  </a:lnTo>
                  <a:lnTo>
                    <a:pt x="84" y="85"/>
                  </a:lnTo>
                  <a:lnTo>
                    <a:pt x="84" y="64"/>
                  </a:lnTo>
                  <a:lnTo>
                    <a:pt x="72" y="40"/>
                  </a:lnTo>
                  <a:lnTo>
                    <a:pt x="54" y="19"/>
                  </a:lnTo>
                  <a:lnTo>
                    <a:pt x="33" y="7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355" name="Oval 13"/>
          <p:cNvSpPr>
            <a:spLocks noChangeArrowheads="1"/>
          </p:cNvSpPr>
          <p:nvPr/>
        </p:nvSpPr>
        <p:spPr bwMode="auto">
          <a:xfrm>
            <a:off x="4826000" y="1687513"/>
            <a:ext cx="625475" cy="6413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KMA8CE77A:R002:C003Sbl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6675438" y="3995738"/>
            <a:ext cx="642937" cy="614362"/>
          </a:xfrm>
          <a:custGeom>
            <a:avLst/>
            <a:gdLst>
              <a:gd name="T0" fmla="*/ 11113561 w 31371"/>
              <a:gd name="T1" fmla="*/ 2147483647 h 31334"/>
              <a:gd name="T2" fmla="*/ 2147483647 w 31371"/>
              <a:gd name="T3" fmla="*/ 2147483647 h 31334"/>
              <a:gd name="T4" fmla="*/ 2147483647 w 31371"/>
              <a:gd name="T5" fmla="*/ 2147483647 h 31334"/>
              <a:gd name="T6" fmla="*/ 2147483647 w 31371"/>
              <a:gd name="T7" fmla="*/ 0 h 31334"/>
              <a:gd name="T8" fmla="*/ 2147483647 w 31371"/>
              <a:gd name="T9" fmla="*/ 2147483647 h 31334"/>
              <a:gd name="T10" fmla="*/ 11113561 w 31371"/>
              <a:gd name="T11" fmla="*/ 2147483647 h 31334"/>
              <a:gd name="T12" fmla="*/ 2147483647 w 31371"/>
              <a:gd name="T13" fmla="*/ 150698 h 31334"/>
              <a:gd name="T14" fmla="*/ 11113561 w 31371"/>
              <a:gd name="T15" fmla="*/ 2147483647 h 3133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371"/>
              <a:gd name="T25" fmla="*/ 0 h 31334"/>
              <a:gd name="T26" fmla="*/ 31371 w 31371"/>
              <a:gd name="T27" fmla="*/ 31334 h 3133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371" h="31334">
                <a:moveTo>
                  <a:pt x="63" y="15669"/>
                </a:moveTo>
                <a:cubicBezTo>
                  <a:pt x="0" y="24387"/>
                  <a:pt x="7003" y="31334"/>
                  <a:pt x="15745" y="31272"/>
                </a:cubicBezTo>
                <a:cubicBezTo>
                  <a:pt x="24508" y="31334"/>
                  <a:pt x="31371" y="24440"/>
                  <a:pt x="31371" y="15721"/>
                </a:cubicBezTo>
                <a:cubicBezTo>
                  <a:pt x="31371" y="7002"/>
                  <a:pt x="24429" y="62"/>
                  <a:pt x="15686" y="0"/>
                </a:cubicBezTo>
                <a:lnTo>
                  <a:pt x="15686" y="15668"/>
                </a:lnTo>
                <a:lnTo>
                  <a:pt x="63" y="15669"/>
                </a:lnTo>
                <a:cubicBezTo>
                  <a:pt x="63" y="6946"/>
                  <a:pt x="6951" y="6"/>
                  <a:pt x="15686" y="1"/>
                </a:cubicBezTo>
                <a:cubicBezTo>
                  <a:pt x="6952" y="6"/>
                  <a:pt x="124" y="6950"/>
                  <a:pt x="63" y="15669"/>
                </a:cubicBezTo>
                <a:close/>
              </a:path>
            </a:pathLst>
          </a:custGeom>
          <a:solidFill>
            <a:srgbClr val="000080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lIns="45720" rIns="4572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7" name="Rectangle 15"/>
          <p:cNvSpPr>
            <a:spLocks noChangeArrowheads="1"/>
          </p:cNvSpPr>
          <p:nvPr/>
        </p:nvSpPr>
        <p:spPr bwMode="auto">
          <a:xfrm>
            <a:off x="4549775" y="1123950"/>
            <a:ext cx="1397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b="1" i="1" u="sng">
                <a:solidFill>
                  <a:srgbClr val="000066"/>
                </a:solidFill>
                <a:latin typeface="Arial" pitchFamily="-65" charset="0"/>
              </a:rPr>
              <a:t>Current tx</a:t>
            </a:r>
          </a:p>
        </p:txBody>
      </p:sp>
      <p:sp>
        <p:nvSpPr>
          <p:cNvPr id="57358" name="KMA8CE77A:R003:C003Sbl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692900" y="2433638"/>
            <a:ext cx="642938" cy="633412"/>
          </a:xfrm>
          <a:custGeom>
            <a:avLst/>
            <a:gdLst>
              <a:gd name="T0" fmla="*/ 5377539 w 39804"/>
              <a:gd name="T1" fmla="*/ 1289959135 h 39758"/>
              <a:gd name="T2" fmla="*/ 1354771950 w 39804"/>
              <a:gd name="T3" fmla="*/ 2147483647 h 39758"/>
              <a:gd name="T4" fmla="*/ 2147483647 w 39804"/>
              <a:gd name="T5" fmla="*/ 1284997482 h 39758"/>
              <a:gd name="T6" fmla="*/ 1354906840 w 39804"/>
              <a:gd name="T7" fmla="*/ 0 h 39758"/>
              <a:gd name="T8" fmla="*/ 1354906840 w 39804"/>
              <a:gd name="T9" fmla="*/ 2147483647 h 39758"/>
              <a:gd name="T10" fmla="*/ 5377539 w 39804"/>
              <a:gd name="T11" fmla="*/ 1290023850 h 39758"/>
              <a:gd name="T12" fmla="*/ 1354906840 w 39804"/>
              <a:gd name="T13" fmla="*/ 64730 h 39758"/>
              <a:gd name="T14" fmla="*/ 5377539 w 39804"/>
              <a:gd name="T15" fmla="*/ 1289959135 h 397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9804"/>
              <a:gd name="T25" fmla="*/ 0 h 39758"/>
              <a:gd name="T26" fmla="*/ 39804 w 39804"/>
              <a:gd name="T27" fmla="*/ 39758 h 3975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9804" h="39758">
                <a:moveTo>
                  <a:pt x="79" y="20023"/>
                </a:moveTo>
                <a:cubicBezTo>
                  <a:pt x="0" y="31085"/>
                  <a:pt x="8811" y="39758"/>
                  <a:pt x="19902" y="39680"/>
                </a:cubicBezTo>
                <a:cubicBezTo>
                  <a:pt x="31020" y="39758"/>
                  <a:pt x="39804" y="31008"/>
                  <a:pt x="39804" y="19946"/>
                </a:cubicBezTo>
                <a:cubicBezTo>
                  <a:pt x="39804" y="8884"/>
                  <a:pt x="30996" y="78"/>
                  <a:pt x="19904" y="0"/>
                </a:cubicBezTo>
                <a:cubicBezTo>
                  <a:pt x="19904" y="0"/>
                  <a:pt x="19904" y="19786"/>
                  <a:pt x="19904" y="39678"/>
                </a:cubicBezTo>
                <a:cubicBezTo>
                  <a:pt x="8813" y="39678"/>
                  <a:pt x="79" y="31092"/>
                  <a:pt x="79" y="20024"/>
                </a:cubicBezTo>
                <a:cubicBezTo>
                  <a:pt x="79" y="8957"/>
                  <a:pt x="8821" y="8"/>
                  <a:pt x="19904" y="1"/>
                </a:cubicBezTo>
                <a:cubicBezTo>
                  <a:pt x="8822" y="8"/>
                  <a:pt x="157" y="8961"/>
                  <a:pt x="79" y="20023"/>
                </a:cubicBezTo>
                <a:close/>
              </a:path>
            </a:pathLst>
          </a:custGeom>
          <a:solidFill>
            <a:srgbClr val="0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9" name="Rectangle 17"/>
          <p:cNvSpPr>
            <a:spLocks noChangeArrowheads="1"/>
          </p:cNvSpPr>
          <p:nvPr/>
        </p:nvSpPr>
        <p:spPr bwMode="auto">
          <a:xfrm>
            <a:off x="6481763" y="1127125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b="1" i="1" u="sng">
                <a:solidFill>
                  <a:srgbClr val="000066"/>
                </a:solidFill>
                <a:latin typeface="Arial" pitchFamily="-65" charset="0"/>
              </a:rPr>
              <a:t>Future tx</a:t>
            </a:r>
          </a:p>
        </p:txBody>
      </p:sp>
      <p:sp>
        <p:nvSpPr>
          <p:cNvPr id="57360" name="Rectangle 18"/>
          <p:cNvSpPr>
            <a:spLocks noChangeArrowheads="1"/>
          </p:cNvSpPr>
          <p:nvPr/>
        </p:nvSpPr>
        <p:spPr bwMode="auto">
          <a:xfrm>
            <a:off x="2259013" y="1119188"/>
            <a:ext cx="1666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b="1" i="1" u="sng">
                <a:solidFill>
                  <a:srgbClr val="000066"/>
                </a:solidFill>
                <a:latin typeface="Arial" pitchFamily="-65" charset="0"/>
              </a:rPr>
              <a:t>Unmet Need</a:t>
            </a:r>
          </a:p>
        </p:txBody>
      </p:sp>
      <p:sp>
        <p:nvSpPr>
          <p:cNvPr id="57361" name="AutoShape 19"/>
          <p:cNvSpPr>
            <a:spLocks noChangeArrowheads="1"/>
          </p:cNvSpPr>
          <p:nvPr/>
        </p:nvSpPr>
        <p:spPr bwMode="auto">
          <a:xfrm>
            <a:off x="5618163" y="1808163"/>
            <a:ext cx="862012" cy="288925"/>
          </a:xfrm>
          <a:prstGeom prst="rightArrow">
            <a:avLst>
              <a:gd name="adj1" fmla="val 50000"/>
              <a:gd name="adj2" fmla="val 74588"/>
            </a:avLst>
          </a:prstGeom>
          <a:solidFill>
            <a:srgbClr val="FF99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2" name="AutoShape 20"/>
          <p:cNvSpPr>
            <a:spLocks noChangeArrowheads="1"/>
          </p:cNvSpPr>
          <p:nvPr/>
        </p:nvSpPr>
        <p:spPr bwMode="auto">
          <a:xfrm>
            <a:off x="5627688" y="2576513"/>
            <a:ext cx="862012" cy="288925"/>
          </a:xfrm>
          <a:prstGeom prst="rightArrow">
            <a:avLst>
              <a:gd name="adj1" fmla="val 50000"/>
              <a:gd name="adj2" fmla="val 74588"/>
            </a:avLst>
          </a:prstGeom>
          <a:solidFill>
            <a:srgbClr val="FF99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3" name="AutoShape 21"/>
          <p:cNvSpPr>
            <a:spLocks noChangeArrowheads="1"/>
          </p:cNvSpPr>
          <p:nvPr/>
        </p:nvSpPr>
        <p:spPr bwMode="auto">
          <a:xfrm>
            <a:off x="5626100" y="3375025"/>
            <a:ext cx="862013" cy="288925"/>
          </a:xfrm>
          <a:prstGeom prst="rightArrow">
            <a:avLst>
              <a:gd name="adj1" fmla="val 50000"/>
              <a:gd name="adj2" fmla="val 74588"/>
            </a:avLst>
          </a:prstGeom>
          <a:solidFill>
            <a:srgbClr val="FF99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4" name="AutoShape 22"/>
          <p:cNvSpPr>
            <a:spLocks noChangeArrowheads="1"/>
          </p:cNvSpPr>
          <p:nvPr/>
        </p:nvSpPr>
        <p:spPr bwMode="auto">
          <a:xfrm>
            <a:off x="5624513" y="4116388"/>
            <a:ext cx="862012" cy="288925"/>
          </a:xfrm>
          <a:prstGeom prst="rightArrow">
            <a:avLst>
              <a:gd name="adj1" fmla="val 50000"/>
              <a:gd name="adj2" fmla="val 74588"/>
            </a:avLst>
          </a:prstGeom>
          <a:solidFill>
            <a:srgbClr val="FF99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5" name="Freeform 23"/>
          <p:cNvSpPr>
            <a:spLocks/>
          </p:cNvSpPr>
          <p:nvPr/>
        </p:nvSpPr>
        <p:spPr bwMode="auto">
          <a:xfrm>
            <a:off x="4870450" y="3251200"/>
            <a:ext cx="284163" cy="330200"/>
          </a:xfrm>
          <a:custGeom>
            <a:avLst/>
            <a:gdLst>
              <a:gd name="T0" fmla="*/ 2147483647 w 179"/>
              <a:gd name="T1" fmla="*/ 2147483647 h 208"/>
              <a:gd name="T2" fmla="*/ 2147483647 w 179"/>
              <a:gd name="T3" fmla="*/ 2147483647 h 208"/>
              <a:gd name="T4" fmla="*/ 2147483647 w 179"/>
              <a:gd name="T5" fmla="*/ 2147483647 h 208"/>
              <a:gd name="T6" fmla="*/ 2147483647 w 179"/>
              <a:gd name="T7" fmla="*/ 2147483647 h 208"/>
              <a:gd name="T8" fmla="*/ 2147483647 w 179"/>
              <a:gd name="T9" fmla="*/ 0 h 208"/>
              <a:gd name="T10" fmla="*/ 2147483647 w 179"/>
              <a:gd name="T11" fmla="*/ 2147483647 h 208"/>
              <a:gd name="T12" fmla="*/ 0 w 179"/>
              <a:gd name="T13" fmla="*/ 2147483647 h 208"/>
              <a:gd name="T14" fmla="*/ 2147483647 w 179"/>
              <a:gd name="T15" fmla="*/ 2147483647 h 208"/>
              <a:gd name="T16" fmla="*/ 2147483647 w 179"/>
              <a:gd name="T17" fmla="*/ 2147483647 h 2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9"/>
              <a:gd name="T28" fmla="*/ 0 h 208"/>
              <a:gd name="T29" fmla="*/ 179 w 179"/>
              <a:gd name="T30" fmla="*/ 208 h 2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9" h="208">
                <a:moveTo>
                  <a:pt x="30" y="111"/>
                </a:moveTo>
                <a:lnTo>
                  <a:pt x="178" y="208"/>
                </a:lnTo>
                <a:lnTo>
                  <a:pt x="179" y="5"/>
                </a:lnTo>
                <a:lnTo>
                  <a:pt x="157" y="3"/>
                </a:lnTo>
                <a:lnTo>
                  <a:pt x="119" y="0"/>
                </a:lnTo>
                <a:lnTo>
                  <a:pt x="37" y="43"/>
                </a:lnTo>
                <a:lnTo>
                  <a:pt x="0" y="89"/>
                </a:lnTo>
                <a:lnTo>
                  <a:pt x="15" y="107"/>
                </a:lnTo>
                <a:lnTo>
                  <a:pt x="30" y="111"/>
                </a:lnTo>
                <a:close/>
              </a:path>
            </a:pathLst>
          </a:custGeom>
          <a:solidFill>
            <a:srgbClr val="00008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6" name="Oval 24"/>
          <p:cNvSpPr>
            <a:spLocks noChangeArrowheads="1"/>
          </p:cNvSpPr>
          <p:nvPr/>
        </p:nvSpPr>
        <p:spPr bwMode="auto">
          <a:xfrm>
            <a:off x="4826000" y="3238500"/>
            <a:ext cx="625475" cy="6413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718300" y="3265488"/>
            <a:ext cx="625475" cy="609600"/>
            <a:chOff x="3057" y="2440"/>
            <a:chExt cx="267" cy="255"/>
          </a:xfrm>
        </p:grpSpPr>
        <p:sp>
          <p:nvSpPr>
            <p:cNvPr id="57371" name="KMA8CE77A:R002:C003Sbl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057" y="2440"/>
              <a:ext cx="267" cy="255"/>
            </a:xfrm>
            <a:custGeom>
              <a:avLst/>
              <a:gdLst>
                <a:gd name="T0" fmla="*/ 0 w 31371"/>
                <a:gd name="T1" fmla="*/ 0 h 31334"/>
                <a:gd name="T2" fmla="*/ 0 w 31371"/>
                <a:gd name="T3" fmla="*/ 0 h 31334"/>
                <a:gd name="T4" fmla="*/ 0 w 31371"/>
                <a:gd name="T5" fmla="*/ 0 h 31334"/>
                <a:gd name="T6" fmla="*/ 0 w 31371"/>
                <a:gd name="T7" fmla="*/ 0 h 31334"/>
                <a:gd name="T8" fmla="*/ 0 w 31371"/>
                <a:gd name="T9" fmla="*/ 0 h 31334"/>
                <a:gd name="T10" fmla="*/ 0 w 31371"/>
                <a:gd name="T11" fmla="*/ 0 h 31334"/>
                <a:gd name="T12" fmla="*/ 0 w 31371"/>
                <a:gd name="T13" fmla="*/ 0 h 31334"/>
                <a:gd name="T14" fmla="*/ 0 w 31371"/>
                <a:gd name="T15" fmla="*/ 0 h 313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371"/>
                <a:gd name="T25" fmla="*/ 0 h 31334"/>
                <a:gd name="T26" fmla="*/ 31371 w 31371"/>
                <a:gd name="T27" fmla="*/ 31334 h 313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371" h="31334">
                  <a:moveTo>
                    <a:pt x="63" y="15669"/>
                  </a:moveTo>
                  <a:cubicBezTo>
                    <a:pt x="0" y="24387"/>
                    <a:pt x="7003" y="31334"/>
                    <a:pt x="15745" y="31272"/>
                  </a:cubicBezTo>
                  <a:cubicBezTo>
                    <a:pt x="24508" y="31334"/>
                    <a:pt x="31371" y="24440"/>
                    <a:pt x="31371" y="15721"/>
                  </a:cubicBezTo>
                  <a:cubicBezTo>
                    <a:pt x="31371" y="7002"/>
                    <a:pt x="24429" y="62"/>
                    <a:pt x="15686" y="0"/>
                  </a:cubicBezTo>
                  <a:lnTo>
                    <a:pt x="15686" y="15668"/>
                  </a:lnTo>
                  <a:lnTo>
                    <a:pt x="63" y="15669"/>
                  </a:lnTo>
                  <a:cubicBezTo>
                    <a:pt x="63" y="6946"/>
                    <a:pt x="6951" y="6"/>
                    <a:pt x="15686" y="1"/>
                  </a:cubicBezTo>
                  <a:cubicBezTo>
                    <a:pt x="6952" y="6"/>
                    <a:pt x="124" y="6950"/>
                    <a:pt x="63" y="15669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2" name="Freeform 27"/>
            <p:cNvSpPr>
              <a:spLocks/>
            </p:cNvSpPr>
            <p:nvPr/>
          </p:nvSpPr>
          <p:spPr bwMode="auto">
            <a:xfrm rot="-5400000">
              <a:off x="3061" y="2436"/>
              <a:ext cx="124" cy="131"/>
            </a:xfrm>
            <a:custGeom>
              <a:avLst/>
              <a:gdLst>
                <a:gd name="T0" fmla="*/ 0 w 84"/>
                <a:gd name="T1" fmla="*/ 0 h 85"/>
                <a:gd name="T2" fmla="*/ 0 w 84"/>
                <a:gd name="T3" fmla="*/ 479 h 85"/>
                <a:gd name="T4" fmla="*/ 399 w 84"/>
                <a:gd name="T5" fmla="*/ 479 h 85"/>
                <a:gd name="T6" fmla="*/ 399 w 84"/>
                <a:gd name="T7" fmla="*/ 364 h 85"/>
                <a:gd name="T8" fmla="*/ 340 w 84"/>
                <a:gd name="T9" fmla="*/ 228 h 85"/>
                <a:gd name="T10" fmla="*/ 257 w 84"/>
                <a:gd name="T11" fmla="*/ 106 h 85"/>
                <a:gd name="T12" fmla="*/ 156 w 84"/>
                <a:gd name="T13" fmla="*/ 40 h 85"/>
                <a:gd name="T14" fmla="*/ 87 w 84"/>
                <a:gd name="T15" fmla="*/ 8 h 85"/>
                <a:gd name="T16" fmla="*/ 0 w 84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"/>
                <a:gd name="T28" fmla="*/ 0 h 85"/>
                <a:gd name="T29" fmla="*/ 84 w 84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" h="85">
                  <a:moveTo>
                    <a:pt x="0" y="0"/>
                  </a:moveTo>
                  <a:lnTo>
                    <a:pt x="0" y="85"/>
                  </a:lnTo>
                  <a:lnTo>
                    <a:pt x="84" y="85"/>
                  </a:lnTo>
                  <a:lnTo>
                    <a:pt x="84" y="64"/>
                  </a:lnTo>
                  <a:lnTo>
                    <a:pt x="72" y="40"/>
                  </a:lnTo>
                  <a:lnTo>
                    <a:pt x="54" y="19"/>
                  </a:lnTo>
                  <a:lnTo>
                    <a:pt x="33" y="7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368" name="Oval 28"/>
          <p:cNvSpPr>
            <a:spLocks noChangeArrowheads="1"/>
          </p:cNvSpPr>
          <p:nvPr/>
        </p:nvSpPr>
        <p:spPr bwMode="auto">
          <a:xfrm>
            <a:off x="6718300" y="1674813"/>
            <a:ext cx="625475" cy="6413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9" name="Rectangle 29"/>
          <p:cNvSpPr>
            <a:spLocks noChangeArrowheads="1"/>
          </p:cNvSpPr>
          <p:nvPr/>
        </p:nvSpPr>
        <p:spPr bwMode="auto">
          <a:xfrm>
            <a:off x="442913" y="4810125"/>
            <a:ext cx="8234362" cy="1685925"/>
          </a:xfrm>
          <a:prstGeom prst="rect">
            <a:avLst/>
          </a:prstGeom>
          <a:noFill/>
          <a:ln w="158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70" name="TextBox 29"/>
          <p:cNvSpPr txBox="1">
            <a:spLocks noChangeArrowheads="1"/>
          </p:cNvSpPr>
          <p:nvPr/>
        </p:nvSpPr>
        <p:spPr bwMode="auto">
          <a:xfrm>
            <a:off x="7964488" y="6400800"/>
            <a:ext cx="1130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Arial" pitchFamily="-65" charset="0"/>
                <a:ea typeface="Arial" pitchFamily="-65" charset="0"/>
                <a:cs typeface="Arial" pitchFamily="-65" charset="0"/>
              </a:rPr>
              <a:t>P. Martini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1905000"/>
            <a:ext cx="8743950" cy="272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5791200"/>
            <a:ext cx="2921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TextBox 5"/>
          <p:cNvSpPr txBox="1">
            <a:spLocks noChangeArrowheads="1"/>
          </p:cNvSpPr>
          <p:nvPr/>
        </p:nvSpPr>
        <p:spPr bwMode="auto">
          <a:xfrm>
            <a:off x="3048000" y="609600"/>
            <a:ext cx="364883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The Human Interferon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66800"/>
            <a:ext cx="66548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TextBox 2"/>
          <p:cNvSpPr txBox="1">
            <a:spLocks noChangeArrowheads="1"/>
          </p:cNvSpPr>
          <p:nvPr/>
        </p:nvSpPr>
        <p:spPr bwMode="auto">
          <a:xfrm>
            <a:off x="634491" y="300038"/>
            <a:ext cx="774402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Signal transduction pathways activated by </a:t>
            </a:r>
            <a:r>
              <a:rPr lang="en-US" sz="2600" b="1" dirty="0" err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IFNs</a:t>
            </a:r>
            <a:endParaRPr lang="en-US" sz="2600" b="1" dirty="0">
              <a:solidFill>
                <a:srgbClr val="8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349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6800" y="6324600"/>
            <a:ext cx="2921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6331" y="5753480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ISRE: Interferon stimulate response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143000"/>
            <a:ext cx="8185150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Rectangle 2"/>
          <p:cNvSpPr>
            <a:spLocks noChangeArrowheads="1"/>
          </p:cNvSpPr>
          <p:nvPr/>
        </p:nvSpPr>
        <p:spPr bwMode="auto">
          <a:xfrm>
            <a:off x="5943600" y="6019800"/>
            <a:ext cx="2773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>
                <a:latin typeface="Arial" charset="0"/>
                <a:ea typeface="Arial" charset="0"/>
                <a:cs typeface="Arial" charset="0"/>
              </a:rPr>
              <a:t>http://www.ms-gateway.com</a:t>
            </a:r>
          </a:p>
        </p:txBody>
      </p:sp>
      <p:sp>
        <p:nvSpPr>
          <p:cNvPr id="64516" name="TextBox 3"/>
          <p:cNvSpPr txBox="1">
            <a:spLocks noChangeArrowheads="1"/>
          </p:cNvSpPr>
          <p:nvPr/>
        </p:nvSpPr>
        <p:spPr bwMode="auto">
          <a:xfrm>
            <a:off x="2584584" y="235366"/>
            <a:ext cx="418608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sz="2600" b="1" dirty="0" err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IFNbeta</a:t>
            </a:r>
            <a:r>
              <a:rPr lang="en-US" sz="2600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 is produced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1"/>
          <p:cNvSpPr txBox="1">
            <a:spLocks noChangeArrowheads="1"/>
          </p:cNvSpPr>
          <p:nvPr/>
        </p:nvSpPr>
        <p:spPr bwMode="auto">
          <a:xfrm>
            <a:off x="76200" y="236538"/>
            <a:ext cx="90903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Glatiramer</a:t>
            </a:r>
            <a:r>
              <a:rPr lang="en-US" sz="2400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 Acetate GA modifies the adaptive immune system</a:t>
            </a:r>
          </a:p>
        </p:txBody>
      </p:sp>
      <p:pic>
        <p:nvPicPr>
          <p:cNvPr id="65539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6263" y="711200"/>
            <a:ext cx="5502275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6263" y="5065713"/>
            <a:ext cx="5667375" cy="148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78675" y="6561138"/>
            <a:ext cx="1741488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462088"/>
            <a:ext cx="6677025" cy="394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5424488"/>
            <a:ext cx="6777038" cy="12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78675" y="6561138"/>
            <a:ext cx="1741488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5" name="TextBox 4"/>
          <p:cNvSpPr txBox="1">
            <a:spLocks noChangeArrowheads="1"/>
          </p:cNvSpPr>
          <p:nvPr/>
        </p:nvSpPr>
        <p:spPr bwMode="auto">
          <a:xfrm>
            <a:off x="127703" y="236538"/>
            <a:ext cx="890129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Interplay between Antigen Presenting Cells APC and T cells</a:t>
            </a:r>
          </a:p>
          <a:p>
            <a:pPr algn="ctr"/>
            <a:r>
              <a:rPr lang="en-US" sz="2400" b="1" dirty="0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Role of </a:t>
            </a:r>
            <a:r>
              <a:rPr lang="en-US" sz="2400" b="1" dirty="0" err="1">
                <a:solidFill>
                  <a:srgbClr val="000090"/>
                </a:solidFill>
                <a:latin typeface="Arial" charset="0"/>
                <a:ea typeface="Arial" charset="0"/>
                <a:cs typeface="Arial" charset="0"/>
              </a:rPr>
              <a:t>Glatiramer</a:t>
            </a:r>
            <a:endParaRPr lang="en-US" sz="2400" b="1" dirty="0">
              <a:solidFill>
                <a:srgbClr val="00009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8"/>
          <p:cNvSpPr txBox="1">
            <a:spLocks noChangeArrowheads="1"/>
          </p:cNvSpPr>
          <p:nvPr/>
        </p:nvSpPr>
        <p:spPr bwMode="auto">
          <a:xfrm>
            <a:off x="217488" y="6657975"/>
            <a:ext cx="528161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800" i="1">
                <a:latin typeface="Arial" pitchFamily="-103" charset="0"/>
              </a:rPr>
              <a:t>Source: National Multiple Sclerosis Society &amp; NIH estimates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74613" y="169863"/>
            <a:ext cx="8916987" cy="6535737"/>
            <a:chOff x="47" y="107"/>
            <a:chExt cx="5617" cy="4117"/>
          </a:xfrm>
        </p:grpSpPr>
        <p:grpSp>
          <p:nvGrpSpPr>
            <p:cNvPr id="3" name="Group 27"/>
            <p:cNvGrpSpPr>
              <a:grpSpLocks/>
            </p:cNvGrpSpPr>
            <p:nvPr/>
          </p:nvGrpSpPr>
          <p:grpSpPr bwMode="auto">
            <a:xfrm>
              <a:off x="47" y="107"/>
              <a:ext cx="5318" cy="428"/>
              <a:chOff x="47" y="107"/>
              <a:chExt cx="5318" cy="428"/>
            </a:xfrm>
          </p:grpSpPr>
          <p:sp>
            <p:nvSpPr>
              <p:cNvPr id="40984" name="Rectangle 2"/>
              <p:cNvSpPr>
                <a:spLocks noChangeArrowheads="1"/>
              </p:cNvSpPr>
              <p:nvPr/>
            </p:nvSpPr>
            <p:spPr bwMode="auto">
              <a:xfrm>
                <a:off x="47" y="107"/>
                <a:ext cx="5318" cy="22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81204" tIns="39889" rIns="81204" bIns="39889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000" b="1" dirty="0">
                    <a:solidFill>
                      <a:srgbClr val="000066"/>
                    </a:solidFill>
                    <a:latin typeface="Arial" pitchFamily="-103" charset="0"/>
                  </a:rPr>
                  <a:t>Clinical Forms of MS</a:t>
                </a:r>
              </a:p>
            </p:txBody>
          </p:sp>
          <p:sp>
            <p:nvSpPr>
              <p:cNvPr id="40985" name="Text Box 3"/>
              <p:cNvSpPr txBox="1">
                <a:spLocks noChangeArrowheads="1"/>
              </p:cNvSpPr>
              <p:nvPr/>
            </p:nvSpPr>
            <p:spPr bwMode="auto">
              <a:xfrm>
                <a:off x="1063" y="329"/>
                <a:ext cx="3286" cy="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2058" tIns="41029" rIns="82058" bIns="41029" anchor="ctr">
                <a:prstTxWarp prst="textNoShape">
                  <a:avLst/>
                </a:prstTxWarp>
                <a:spAutoFit/>
              </a:bodyPr>
              <a:lstStyle/>
              <a:p>
                <a:pPr defTabSz="820738" eaLnBrk="0" hangingPunct="0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600" b="1">
                    <a:solidFill>
                      <a:srgbClr val="000066"/>
                    </a:solidFill>
                    <a:latin typeface="Arial" pitchFamily="-103" charset="0"/>
                  </a:rPr>
                  <a:t>Four internationally recognized general categories</a:t>
                </a:r>
              </a:p>
            </p:txBody>
          </p:sp>
        </p:grp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90" y="528"/>
              <a:ext cx="5574" cy="3696"/>
              <a:chOff x="90" y="528"/>
              <a:chExt cx="5574" cy="3696"/>
            </a:xfrm>
          </p:grpSpPr>
          <p:sp>
            <p:nvSpPr>
              <p:cNvPr id="40972" name="AutoShape 4"/>
              <p:cNvSpPr>
                <a:spLocks noChangeArrowheads="1"/>
              </p:cNvSpPr>
              <p:nvPr/>
            </p:nvSpPr>
            <p:spPr bwMode="auto">
              <a:xfrm>
                <a:off x="120" y="660"/>
                <a:ext cx="1075" cy="62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306192"/>
                  </a:gs>
                  <a:gs pos="100000">
                    <a:srgbClr val="6F91B3"/>
                  </a:gs>
                </a:gsLst>
                <a:lin ang="2700000" scaled="1"/>
              </a:gra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 lIns="82058" tIns="41029" rIns="82058" bIns="41029" anchor="ctr">
                <a:prstTxWarp prst="textNoShape">
                  <a:avLst/>
                </a:prstTxWarp>
              </a:bodyPr>
              <a:lstStyle/>
              <a:p>
                <a:pPr algn="ctr" defTabSz="820738" eaLnBrk="0" hangingPunct="0"/>
                <a:r>
                  <a:rPr lang="en-US" sz="1800" b="1">
                    <a:solidFill>
                      <a:schemeClr val="bg1"/>
                    </a:solidFill>
                    <a:latin typeface="Arial" pitchFamily="-103" charset="0"/>
                  </a:rPr>
                  <a:t>Relapsing-remitting (RRMS): 55%</a:t>
                </a:r>
              </a:p>
            </p:txBody>
          </p:sp>
          <p:sp>
            <p:nvSpPr>
              <p:cNvPr id="40973" name="AutoShape 5"/>
              <p:cNvSpPr>
                <a:spLocks noChangeArrowheads="1"/>
              </p:cNvSpPr>
              <p:nvPr/>
            </p:nvSpPr>
            <p:spPr bwMode="auto">
              <a:xfrm>
                <a:off x="2986" y="628"/>
                <a:ext cx="1081" cy="62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306192"/>
                  </a:gs>
                  <a:gs pos="100000">
                    <a:srgbClr val="FF9900"/>
                  </a:gs>
                </a:gsLst>
                <a:lin ang="2700000" scaled="1"/>
              </a:gra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 lIns="82058" tIns="41029" rIns="82058" bIns="41029" anchor="ctr">
                <a:prstTxWarp prst="textNoShape">
                  <a:avLst/>
                </a:prstTxWarp>
              </a:bodyPr>
              <a:lstStyle/>
              <a:p>
                <a:pPr algn="ctr" defTabSz="820738" eaLnBrk="0" hangingPunct="0"/>
                <a:r>
                  <a:rPr lang="en-US" sz="1800" b="1">
                    <a:solidFill>
                      <a:schemeClr val="bg1"/>
                    </a:solidFill>
                    <a:latin typeface="Arial" pitchFamily="-103" charset="0"/>
                  </a:rPr>
                  <a:t>Secondary Progressive (SPMS): 35%</a:t>
                </a:r>
              </a:p>
            </p:txBody>
          </p:sp>
          <p:sp>
            <p:nvSpPr>
              <p:cNvPr id="40974" name="AutoShape 6"/>
              <p:cNvSpPr>
                <a:spLocks noChangeArrowheads="1"/>
              </p:cNvSpPr>
              <p:nvPr/>
            </p:nvSpPr>
            <p:spPr bwMode="auto">
              <a:xfrm>
                <a:off x="121" y="2403"/>
                <a:ext cx="1082" cy="626"/>
              </a:xfrm>
              <a:prstGeom prst="roundRect">
                <a:avLst>
                  <a:gd name="adj" fmla="val 16667"/>
                </a:avLst>
              </a:prstGeom>
              <a:solidFill>
                <a:srgbClr val="FF6600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 lIns="82058" tIns="41029" rIns="82058" bIns="41029" anchor="ctr">
                <a:prstTxWarp prst="textNoShape">
                  <a:avLst/>
                </a:prstTxWarp>
              </a:bodyPr>
              <a:lstStyle/>
              <a:p>
                <a:pPr algn="ctr" defTabSz="820738" eaLnBrk="0" hangingPunct="0"/>
                <a:r>
                  <a:rPr lang="en-US" sz="1800" b="1">
                    <a:solidFill>
                      <a:schemeClr val="bg1"/>
                    </a:solidFill>
                    <a:latin typeface="Arial" pitchFamily="-103" charset="0"/>
                  </a:rPr>
                  <a:t>Primary Progressive (PPMS) 9%</a:t>
                </a:r>
              </a:p>
            </p:txBody>
          </p:sp>
          <p:sp>
            <p:nvSpPr>
              <p:cNvPr id="40975" name="AutoShape 7"/>
              <p:cNvSpPr>
                <a:spLocks noChangeArrowheads="1"/>
              </p:cNvSpPr>
              <p:nvPr/>
            </p:nvSpPr>
            <p:spPr bwMode="auto">
              <a:xfrm>
                <a:off x="3004" y="2433"/>
                <a:ext cx="1075" cy="626"/>
              </a:xfrm>
              <a:prstGeom prst="roundRect">
                <a:avLst>
                  <a:gd name="adj" fmla="val 16667"/>
                </a:avLst>
              </a:prstGeom>
              <a:solidFill>
                <a:srgbClr val="C0C0C0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 lIns="82058" tIns="41029" rIns="82058" bIns="41029" anchor="ctr">
                <a:prstTxWarp prst="textNoShape">
                  <a:avLst/>
                </a:prstTxWarp>
              </a:bodyPr>
              <a:lstStyle/>
              <a:p>
                <a:pPr algn="ctr" defTabSz="820738" eaLnBrk="0" hangingPunct="0"/>
                <a:r>
                  <a:rPr lang="en-US" sz="1800" b="1">
                    <a:solidFill>
                      <a:schemeClr val="bg1"/>
                    </a:solidFill>
                    <a:latin typeface="Arial" pitchFamily="-103" charset="0"/>
                  </a:rPr>
                  <a:t>Progressive Relapsing </a:t>
                </a:r>
                <a:br>
                  <a:rPr lang="en-US" sz="1800" b="1">
                    <a:solidFill>
                      <a:schemeClr val="bg1"/>
                    </a:solidFill>
                    <a:latin typeface="Arial" pitchFamily="-103" charset="0"/>
                  </a:rPr>
                </a:br>
                <a:r>
                  <a:rPr lang="en-US" sz="1800" b="1">
                    <a:solidFill>
                      <a:schemeClr val="bg1"/>
                    </a:solidFill>
                    <a:latin typeface="Arial" pitchFamily="-103" charset="0"/>
                  </a:rPr>
                  <a:t>(PRMS): 1%</a:t>
                </a:r>
              </a:p>
            </p:txBody>
          </p:sp>
          <p:grpSp>
            <p:nvGrpSpPr>
              <p:cNvPr id="5" name="Group 21"/>
              <p:cNvGrpSpPr>
                <a:grpSpLocks/>
              </p:cNvGrpSpPr>
              <p:nvPr/>
            </p:nvGrpSpPr>
            <p:grpSpPr bwMode="auto">
              <a:xfrm>
                <a:off x="90" y="528"/>
                <a:ext cx="5574" cy="3696"/>
                <a:chOff x="74" y="701"/>
                <a:chExt cx="5500" cy="3493"/>
              </a:xfrm>
            </p:grpSpPr>
            <p:sp>
              <p:nvSpPr>
                <p:cNvPr id="40981" name="Rectangle 14"/>
                <p:cNvSpPr>
                  <a:spLocks noChangeArrowheads="1"/>
                </p:cNvSpPr>
                <p:nvPr/>
              </p:nvSpPr>
              <p:spPr bwMode="auto">
                <a:xfrm>
                  <a:off x="74" y="701"/>
                  <a:ext cx="5500" cy="3493"/>
                </a:xfrm>
                <a:prstGeom prst="rect">
                  <a:avLst/>
                </a:prstGeom>
                <a:noFill/>
                <a:ln w="15875">
                  <a:solidFill>
                    <a:srgbClr val="003366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82" name="Line 15"/>
                <p:cNvSpPr>
                  <a:spLocks noChangeShapeType="1"/>
                </p:cNvSpPr>
                <p:nvPr/>
              </p:nvSpPr>
              <p:spPr bwMode="auto">
                <a:xfrm>
                  <a:off x="2874" y="701"/>
                  <a:ext cx="1" cy="3493"/>
                </a:xfrm>
                <a:prstGeom prst="line">
                  <a:avLst/>
                </a:prstGeom>
                <a:noFill/>
                <a:ln w="15875">
                  <a:solidFill>
                    <a:srgbClr val="003366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83" name="Line 16"/>
                <p:cNvSpPr>
                  <a:spLocks noChangeShapeType="1"/>
                </p:cNvSpPr>
                <p:nvPr/>
              </p:nvSpPr>
              <p:spPr bwMode="auto">
                <a:xfrm>
                  <a:off x="74" y="2412"/>
                  <a:ext cx="5500" cy="1"/>
                </a:xfrm>
                <a:prstGeom prst="line">
                  <a:avLst/>
                </a:prstGeom>
                <a:noFill/>
                <a:ln w="15875">
                  <a:solidFill>
                    <a:srgbClr val="003366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40977" name="Picture 17" descr="rrms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22" y="1311"/>
                <a:ext cx="1052" cy="9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978" name="Picture 18" descr="ppm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19" y="3066"/>
                <a:ext cx="1052" cy="9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979" name="Picture 19" descr="spm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002" y="1284"/>
                <a:ext cx="1052" cy="9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980" name="Picture 20" descr="prms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004" y="3107"/>
                <a:ext cx="1076" cy="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889125" y="914400"/>
            <a:ext cx="7178675" cy="5721350"/>
            <a:chOff x="1190" y="576"/>
            <a:chExt cx="4522" cy="3604"/>
          </a:xfrm>
        </p:grpSpPr>
        <p:sp>
          <p:nvSpPr>
            <p:cNvPr id="40966" name="Text Box 22"/>
            <p:cNvSpPr txBox="1">
              <a:spLocks noChangeArrowheads="1"/>
            </p:cNvSpPr>
            <p:nvPr/>
          </p:nvSpPr>
          <p:spPr bwMode="auto">
            <a:xfrm>
              <a:off x="1192" y="576"/>
              <a:ext cx="1786" cy="1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058" tIns="41029" rIns="82058" bIns="41029">
              <a:prstTxWarp prst="textNoShape">
                <a:avLst/>
              </a:prstTxWarp>
              <a:spAutoFit/>
            </a:bodyPr>
            <a:lstStyle/>
            <a:p>
              <a:pPr marL="104775" indent="-104775" defTabSz="820738" eaLnBrk="0" hangingPunct="0">
                <a:buFontTx/>
                <a:buChar char="•"/>
              </a:pPr>
              <a:r>
                <a:rPr lang="en-US" sz="1400" dirty="0">
                  <a:latin typeface="Arial" pitchFamily="-103" charset="0"/>
                </a:rPr>
                <a:t>Clearly defined flare-ups &amp; remissions; inflammatory lesions developing constantly</a:t>
              </a:r>
            </a:p>
            <a:p>
              <a:pPr marL="104775" indent="-104775" defTabSz="820738" eaLnBrk="0" hangingPunct="0">
                <a:buFontTx/>
                <a:buChar char="•"/>
              </a:pPr>
              <a:r>
                <a:rPr lang="en-US" sz="1400" b="1" dirty="0">
                  <a:latin typeface="Arial" pitchFamily="-103" charset="0"/>
                </a:rPr>
                <a:t>Early 20s &amp; 30s; women 2:1</a:t>
              </a:r>
            </a:p>
            <a:p>
              <a:pPr marL="104775" indent="-104775" defTabSz="820738" eaLnBrk="0" hangingPunct="0">
                <a:buFontTx/>
                <a:buChar char="•"/>
              </a:pPr>
              <a:r>
                <a:rPr lang="en-US" sz="1400" dirty="0">
                  <a:latin typeface="Arial" pitchFamily="-103" charset="0"/>
                </a:rPr>
                <a:t>Initial disease activity in brain (cognitive)</a:t>
              </a:r>
            </a:p>
            <a:p>
              <a:pPr marL="104775" indent="-104775" defTabSz="820738" eaLnBrk="0" hangingPunct="0">
                <a:buFontTx/>
                <a:buChar char="•"/>
              </a:pPr>
              <a:r>
                <a:rPr lang="en-US" sz="1400" b="1" dirty="0">
                  <a:latin typeface="Arial" pitchFamily="-103" charset="0"/>
                </a:rPr>
                <a:t>Better prognosis: supporting equipment</a:t>
              </a:r>
              <a:br>
                <a:rPr lang="en-US" sz="1400" b="1" dirty="0">
                  <a:latin typeface="Arial" pitchFamily="-103" charset="0"/>
                </a:rPr>
              </a:br>
              <a:r>
                <a:rPr lang="en-US" sz="1400" b="1" dirty="0">
                  <a:latin typeface="Arial" pitchFamily="-103" charset="0"/>
                </a:rPr>
                <a:t>avg. 20 yrs</a:t>
              </a:r>
            </a:p>
            <a:p>
              <a:pPr marL="104775" indent="-104775" defTabSz="820738" eaLnBrk="0" hangingPunct="0">
                <a:buFontTx/>
                <a:buChar char="•"/>
              </a:pPr>
              <a:r>
                <a:rPr lang="en-US" sz="1400" b="1" dirty="0">
                  <a:latin typeface="Arial" pitchFamily="-103" charset="0"/>
                </a:rPr>
                <a:t>Majority of RRMS pts will develop SPMS</a:t>
              </a:r>
              <a:br>
                <a:rPr lang="en-US" sz="1400" b="1" dirty="0">
                  <a:latin typeface="Arial" pitchFamily="-103" charset="0"/>
                </a:rPr>
              </a:br>
              <a:r>
                <a:rPr lang="en-US" sz="1400" b="1" dirty="0">
                  <a:latin typeface="Arial" pitchFamily="-103" charset="0"/>
                </a:rPr>
                <a:t>(90% in 25-30 years)</a:t>
              </a:r>
            </a:p>
            <a:p>
              <a:pPr marL="104775" indent="-104775" defTabSz="820738" eaLnBrk="0" hangingPunct="0"/>
              <a:endParaRPr lang="en-US" sz="1400" b="1" dirty="0">
                <a:latin typeface="Arial" pitchFamily="-103" charset="0"/>
              </a:endParaRPr>
            </a:p>
          </p:txBody>
        </p:sp>
        <p:sp>
          <p:nvSpPr>
            <p:cNvPr id="40967" name="Rectangle 23"/>
            <p:cNvSpPr>
              <a:spLocks noChangeArrowheads="1"/>
            </p:cNvSpPr>
            <p:nvPr/>
          </p:nvSpPr>
          <p:spPr bwMode="auto">
            <a:xfrm>
              <a:off x="4167" y="624"/>
              <a:ext cx="1449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>
                  <a:latin typeface="Arial" pitchFamily="-103" charset="0"/>
                </a:rPr>
                <a:t> Relapse frequency decreases but disability increases</a:t>
              </a:r>
            </a:p>
            <a:p>
              <a:pPr eaLnBrk="0" hangingPunct="0">
                <a:buFontTx/>
                <a:buChar char="•"/>
              </a:pPr>
              <a:r>
                <a:rPr lang="en-US" sz="1400">
                  <a:latin typeface="Arial" pitchFamily="-103" charset="0"/>
                </a:rPr>
                <a:t> Less remyelination &amp; more plaques, resulting in steadily progressive disability with less recovery</a:t>
              </a:r>
            </a:p>
            <a:p>
              <a:pPr eaLnBrk="0" hangingPunct="0">
                <a:buFontTx/>
                <a:buChar char="•"/>
              </a:pPr>
              <a:r>
                <a:rPr lang="en-US" sz="1400">
                  <a:latin typeface="Arial" pitchFamily="-103" charset="0"/>
                </a:rPr>
                <a:t> </a:t>
              </a:r>
              <a:r>
                <a:rPr lang="en-US" sz="1400" b="1">
                  <a:latin typeface="Arial" pitchFamily="-103" charset="0"/>
                </a:rPr>
                <a:t>Could represent different, advanced stage of RRMS</a:t>
              </a:r>
            </a:p>
            <a:p>
              <a:pPr eaLnBrk="0" hangingPunct="0"/>
              <a:endParaRPr lang="en-US" sz="1400">
                <a:latin typeface="Arial" pitchFamily="-103" charset="0"/>
              </a:endParaRPr>
            </a:p>
            <a:p>
              <a:pPr eaLnBrk="0" hangingPunct="0"/>
              <a:endParaRPr lang="en-US" sz="1400">
                <a:latin typeface="Arial" pitchFamily="-103" charset="0"/>
              </a:endParaRPr>
            </a:p>
          </p:txBody>
        </p:sp>
        <p:sp>
          <p:nvSpPr>
            <p:cNvPr id="40968" name="Text Box 24"/>
            <p:cNvSpPr txBox="1">
              <a:spLocks noChangeArrowheads="1"/>
            </p:cNvSpPr>
            <p:nvPr/>
          </p:nvSpPr>
          <p:spPr bwMode="auto">
            <a:xfrm>
              <a:off x="1190" y="2386"/>
              <a:ext cx="1786" cy="1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058" tIns="41029" rIns="82058" bIns="41029">
              <a:prstTxWarp prst="textNoShape">
                <a:avLst/>
              </a:prstTxWarp>
              <a:spAutoFit/>
            </a:bodyPr>
            <a:lstStyle/>
            <a:p>
              <a:pPr marL="104775" indent="-104775" defTabSz="820738" eaLnBrk="0" hangingPunct="0">
                <a:buFontTx/>
                <a:buChar char="•"/>
              </a:pPr>
              <a:r>
                <a:rPr lang="en-US" sz="1400">
                  <a:latin typeface="Arial" pitchFamily="-103" charset="0"/>
                </a:rPr>
                <a:t>At onset, steady worsening without relapses or remissions</a:t>
              </a:r>
            </a:p>
            <a:p>
              <a:pPr marL="104775" indent="-104775" defTabSz="820738" eaLnBrk="0" hangingPunct="0">
                <a:buFontTx/>
                <a:buChar char="•"/>
              </a:pPr>
              <a:r>
                <a:rPr lang="en-US" sz="1400">
                  <a:latin typeface="Arial" pitchFamily="-103" charset="0"/>
                </a:rPr>
                <a:t>Variations in rates of progression; occasional plateaus or temporary minor improvements</a:t>
              </a:r>
            </a:p>
            <a:p>
              <a:pPr marL="104775" indent="-104775" defTabSz="820738" eaLnBrk="0" hangingPunct="0">
                <a:buFontTx/>
                <a:buChar char="•"/>
              </a:pPr>
              <a:r>
                <a:rPr lang="en-US" sz="1400" b="1">
                  <a:latin typeface="Arial" pitchFamily="-103" charset="0"/>
                </a:rPr>
                <a:t>Late 30s/early 40s; men as likely as women</a:t>
              </a:r>
            </a:p>
            <a:p>
              <a:pPr marL="104775" indent="-104775" defTabSz="820738" eaLnBrk="0" hangingPunct="0">
                <a:buFontTx/>
                <a:buChar char="•"/>
              </a:pPr>
              <a:r>
                <a:rPr lang="en-US" sz="1400">
                  <a:latin typeface="Arial" pitchFamily="-103" charset="0"/>
                </a:rPr>
                <a:t>Initial disease activity in spinal cord (physical disability)</a:t>
              </a:r>
            </a:p>
            <a:p>
              <a:pPr marL="104775" indent="-104775" defTabSz="820738" eaLnBrk="0" hangingPunct="0">
                <a:buFontTx/>
                <a:buChar char="•"/>
              </a:pPr>
              <a:r>
                <a:rPr lang="en-US" sz="1400" b="1">
                  <a:latin typeface="Arial" pitchFamily="-103" charset="0"/>
                </a:rPr>
                <a:t>Worse prognosis: supporting equipment avg. 6-7 yrs</a:t>
              </a:r>
            </a:p>
            <a:p>
              <a:pPr marL="104775" indent="-104775" defTabSz="820738" eaLnBrk="0" hangingPunct="0">
                <a:buFontTx/>
                <a:buChar char="•"/>
              </a:pPr>
              <a:endParaRPr lang="en-US" sz="1400" b="1">
                <a:latin typeface="Arial" pitchFamily="-103" charset="0"/>
              </a:endParaRPr>
            </a:p>
          </p:txBody>
        </p:sp>
        <p:sp>
          <p:nvSpPr>
            <p:cNvPr id="40969" name="Text Box 25"/>
            <p:cNvSpPr txBox="1">
              <a:spLocks noChangeArrowheads="1"/>
            </p:cNvSpPr>
            <p:nvPr/>
          </p:nvSpPr>
          <p:spPr bwMode="auto">
            <a:xfrm>
              <a:off x="4152" y="2544"/>
              <a:ext cx="1560" cy="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2058" tIns="41029" rIns="82058" bIns="41029">
              <a:prstTxWarp prst="textNoShape">
                <a:avLst/>
              </a:prstTxWarp>
              <a:spAutoFit/>
            </a:bodyPr>
            <a:lstStyle/>
            <a:p>
              <a:pPr marL="104775" indent="-104775" defTabSz="820738" eaLnBrk="0" hangingPunct="0">
                <a:buFontTx/>
                <a:buChar char="•"/>
              </a:pPr>
              <a:r>
                <a:rPr lang="en-US" sz="1400">
                  <a:latin typeface="Arial" pitchFamily="-103" charset="0"/>
                </a:rPr>
                <a:t>From onset steadily worsening disease with clear acute relapses with or without recovery</a:t>
              </a:r>
            </a:p>
            <a:p>
              <a:pPr marL="104775" indent="-104775" defTabSz="820738" eaLnBrk="0" hangingPunct="0">
                <a:buFontTx/>
                <a:buChar char="•"/>
              </a:pPr>
              <a:r>
                <a:rPr lang="en-US" sz="1400">
                  <a:latin typeface="Arial" pitchFamily="-103" charset="0"/>
                </a:rPr>
                <a:t>Unlike RRMS, remission periods contain clinically observable continuing disease progression</a:t>
              </a:r>
            </a:p>
            <a:p>
              <a:pPr marL="104775" indent="-104775" defTabSz="820738" eaLnBrk="0" hangingPunct="0"/>
              <a:r>
                <a:rPr lang="en-US" sz="1400" b="1">
                  <a:latin typeface="Arial" pitchFamily="-103" charset="0"/>
                </a:rPr>
                <a:t/>
              </a:r>
              <a:br>
                <a:rPr lang="en-US" sz="1400" b="1">
                  <a:latin typeface="Arial" pitchFamily="-103" charset="0"/>
                </a:rPr>
              </a:br>
              <a:endParaRPr lang="en-US" sz="1400" b="1">
                <a:latin typeface="Arial" pitchFamily="-103" charset="0"/>
              </a:endParaRPr>
            </a:p>
          </p:txBody>
        </p:sp>
      </p:grpSp>
      <p:sp>
        <p:nvSpPr>
          <p:cNvPr id="40965" name="TextBox 24"/>
          <p:cNvSpPr txBox="1">
            <a:spLocks noChangeArrowheads="1"/>
          </p:cNvSpPr>
          <p:nvPr/>
        </p:nvSpPr>
        <p:spPr bwMode="auto">
          <a:xfrm>
            <a:off x="7964488" y="6400800"/>
            <a:ext cx="1130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Arial" pitchFamily="-103" charset="0"/>
                <a:ea typeface="Arial" pitchFamily="-103" charset="0"/>
                <a:cs typeface="Arial" pitchFamily="-103" charset="0"/>
              </a:rPr>
              <a:t>P. Martini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47800"/>
            <a:ext cx="75438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TextBox 2"/>
          <p:cNvSpPr txBox="1">
            <a:spLocks noChangeArrowheads="1"/>
          </p:cNvSpPr>
          <p:nvPr/>
        </p:nvSpPr>
        <p:spPr bwMode="auto">
          <a:xfrm>
            <a:off x="2667000" y="457200"/>
            <a:ext cx="472366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Timeline of IFN and GA trials </a:t>
            </a:r>
          </a:p>
        </p:txBody>
      </p:sp>
      <p:pic>
        <p:nvPicPr>
          <p:cNvPr id="6144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324600"/>
            <a:ext cx="2743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838200" y="1143000"/>
            <a:ext cx="75438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dirty="0">
                <a:solidFill>
                  <a:srgbClr val="000066"/>
                </a:solidFill>
                <a:latin typeface="Arial" charset="0"/>
              </a:rPr>
              <a:t>Animals with EAE serve as animal models for MS.</a:t>
            </a:r>
            <a:endParaRPr lang="en-US" sz="1800" dirty="0" smtClean="0">
              <a:solidFill>
                <a:srgbClr val="000066"/>
              </a:solidFill>
              <a:latin typeface="Arial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dirty="0" smtClean="0">
                <a:solidFill>
                  <a:srgbClr val="000066"/>
                </a:solidFill>
                <a:latin typeface="Arial" charset="0"/>
              </a:rPr>
              <a:t>EAE</a:t>
            </a:r>
            <a:r>
              <a:rPr lang="en-US" sz="1800" dirty="0" smtClean="0">
                <a:solidFill>
                  <a:srgbClr val="000066"/>
                </a:solidFill>
                <a:latin typeface="Arial" charset="0"/>
              </a:rPr>
              <a:t> </a:t>
            </a:r>
            <a:r>
              <a:rPr lang="en-US" sz="1800" dirty="0">
                <a:solidFill>
                  <a:srgbClr val="000066"/>
                </a:solidFill>
                <a:latin typeface="Arial" charset="0"/>
              </a:rPr>
              <a:t>is NOT a single disease in a single species.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dirty="0">
                <a:solidFill>
                  <a:srgbClr val="000066"/>
                </a:solidFill>
                <a:latin typeface="Arial" charset="0"/>
              </a:rPr>
              <a:t>It’s INDUCED by injecting specific myelin proteins in combination with an immune-exciting agent (adjuvant).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dirty="0">
                <a:solidFill>
                  <a:srgbClr val="000066"/>
                </a:solidFill>
                <a:latin typeface="Arial" charset="0"/>
              </a:rPr>
              <a:t>It’s a disease of the BRAIN and SPINAL CORD.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dirty="0">
                <a:solidFill>
                  <a:srgbClr val="000066"/>
                </a:solidFill>
                <a:latin typeface="Arial" charset="0"/>
              </a:rPr>
              <a:t>Like MS, it’s an INFLAMMATORY DEMYELINATING AUTOIMMUNE disease.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dirty="0">
                <a:solidFill>
                  <a:srgbClr val="000066"/>
                </a:solidFill>
                <a:latin typeface="Arial" charset="0"/>
              </a:rPr>
              <a:t>Like MS, it takes several clinical forms, including RELAPSING-REMITTING and CHRONIC-PROGRESSIVE.</a:t>
            </a:r>
          </a:p>
          <a:p>
            <a:pPr algn="ctr" eaLnBrk="0" hangingPunct="0">
              <a:spcBef>
                <a:spcPct val="50000"/>
              </a:spcBef>
            </a:pPr>
            <a:endParaRPr lang="en-US" sz="1800" dirty="0">
              <a:solidFill>
                <a:srgbClr val="000066"/>
              </a:solidFill>
              <a:latin typeface="Arial" charset="0"/>
            </a:endParaRP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228600" y="4648200"/>
            <a:ext cx="5257800" cy="2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rgbClr val="FF3300"/>
                </a:solidFill>
                <a:latin typeface="Arial" charset="0"/>
              </a:rPr>
              <a:t>BENEFITS:</a:t>
            </a:r>
          </a:p>
          <a:p>
            <a:pPr eaLnBrk="0" hangingPunct="0">
              <a:buFontTx/>
              <a:buChar char="•"/>
            </a:pPr>
            <a:r>
              <a:rPr lang="en-US" sz="1800" dirty="0">
                <a:solidFill>
                  <a:srgbClr val="000066"/>
                </a:solidFill>
                <a:latin typeface="Arial" charset="0"/>
              </a:rPr>
              <a:t>Identifying sites in the CNS more likely to develop MS lesion (plaques).</a:t>
            </a:r>
          </a:p>
          <a:p>
            <a:pPr eaLnBrk="0" hangingPunct="0">
              <a:buFontTx/>
              <a:buChar char="•"/>
            </a:pPr>
            <a:r>
              <a:rPr lang="en-US" sz="1800" dirty="0">
                <a:solidFill>
                  <a:srgbClr val="000066"/>
                </a:solidFill>
                <a:latin typeface="Arial" charset="0"/>
              </a:rPr>
              <a:t>Finding out which immune cells are involved and how they interact.</a:t>
            </a:r>
          </a:p>
          <a:p>
            <a:pPr eaLnBrk="0" hangingPunct="0">
              <a:buFontTx/>
              <a:buChar char="•"/>
            </a:pPr>
            <a:r>
              <a:rPr lang="en-US" sz="1800" dirty="0">
                <a:solidFill>
                  <a:srgbClr val="000066"/>
                </a:solidFill>
                <a:latin typeface="Arial" charset="0"/>
              </a:rPr>
              <a:t>Developing experimental treatments.</a:t>
            </a:r>
          </a:p>
          <a:p>
            <a:pPr algn="ctr" eaLnBrk="0" hangingPunct="0">
              <a:buFontTx/>
              <a:buChar char="•"/>
            </a:pPr>
            <a:endParaRPr lang="en-US" dirty="0">
              <a:solidFill>
                <a:srgbClr val="000066"/>
              </a:solidFill>
              <a:latin typeface="Arial" charset="0"/>
            </a:endParaRP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5181600" y="4648200"/>
            <a:ext cx="3581400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solidFill>
                  <a:srgbClr val="FF3300"/>
                </a:solidFill>
                <a:latin typeface="Arial" charset="0"/>
              </a:rPr>
              <a:t>DISADVANTAGES:</a:t>
            </a:r>
          </a:p>
          <a:p>
            <a:pPr algn="ctr" eaLnBrk="0" hangingPunct="0">
              <a:spcBef>
                <a:spcPct val="50000"/>
              </a:spcBef>
              <a:buFontTx/>
              <a:buChar char="•"/>
            </a:pPr>
            <a:r>
              <a:rPr lang="en-US" sz="1800" dirty="0">
                <a:solidFill>
                  <a:srgbClr val="000066"/>
                </a:solidFill>
                <a:latin typeface="Arial" charset="0"/>
              </a:rPr>
              <a:t>EAE is NOT multiple sclerosis; failure  of some assumptions.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04800" y="762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it-IT" sz="3600" b="1">
                <a:solidFill>
                  <a:srgbClr val="0000CC"/>
                </a:solidFill>
                <a:latin typeface="Arial" charset="0"/>
              </a:rPr>
              <a:t>EAE ANIMAL MODEL</a:t>
            </a:r>
            <a:r>
              <a:rPr lang="it-IT" sz="4400" b="1">
                <a:solidFill>
                  <a:srgbClr val="0000CC"/>
                </a:solidFill>
                <a:latin typeface="Arial" charset="0"/>
              </a:rPr>
              <a:t/>
            </a:r>
            <a:br>
              <a:rPr lang="it-IT" sz="4400" b="1">
                <a:solidFill>
                  <a:srgbClr val="0000CC"/>
                </a:solidFill>
                <a:latin typeface="Arial" charset="0"/>
              </a:rPr>
            </a:br>
            <a:r>
              <a:rPr lang="it-IT" sz="2000" b="1">
                <a:solidFill>
                  <a:srgbClr val="0000CC"/>
                </a:solidFill>
                <a:latin typeface="Arial" charset="0"/>
              </a:rPr>
              <a:t>(Experimental autoimmune encephalomyelitis)</a:t>
            </a:r>
            <a:r>
              <a:rPr lang="it-IT" sz="2000">
                <a:solidFill>
                  <a:srgbClr val="0000CC"/>
                </a:solidFill>
                <a:latin typeface="Arial" charset="0"/>
              </a:rPr>
              <a:t/>
            </a:r>
            <a:br>
              <a:rPr lang="it-IT" sz="2000">
                <a:solidFill>
                  <a:srgbClr val="0000CC"/>
                </a:solidFill>
                <a:latin typeface="Arial" charset="0"/>
              </a:rPr>
            </a:br>
            <a:endParaRPr lang="it-IT" sz="4000">
              <a:solidFill>
                <a:srgbClr val="0000CC"/>
              </a:solidFill>
              <a:latin typeface="Arial" charset="0"/>
            </a:endParaRP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7964488" y="6400800"/>
            <a:ext cx="1130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P. Martini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/>
      <p:bldP spid="675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6050" y="1238250"/>
            <a:ext cx="1589088" cy="4038600"/>
            <a:chOff x="89" y="864"/>
            <a:chExt cx="1001" cy="2544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89" y="2239"/>
              <a:ext cx="774" cy="332"/>
              <a:chOff x="0" y="2170"/>
              <a:chExt cx="774" cy="332"/>
            </a:xfrm>
          </p:grpSpPr>
          <p:pic>
            <p:nvPicPr>
              <p:cNvPr id="69170" name="Picture 5"/>
              <p:cNvPicPr preferRelativeResize="0">
                <a:picLocks noChangeAspect="1" noChangeArrowheads="1"/>
              </p:cNvPicPr>
              <p:nvPr/>
            </p:nvPicPr>
            <p:blipFill>
              <a:blip r:embed="rId2"/>
              <a:srcRect l="2451" t="10973" r="3676" b="4572"/>
              <a:stretch>
                <a:fillRect/>
              </a:stretch>
            </p:blipFill>
            <p:spPr bwMode="auto">
              <a:xfrm>
                <a:off x="34" y="2209"/>
                <a:ext cx="740" cy="29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sp>
            <p:nvSpPr>
              <p:cNvPr id="69171" name="Text Box 6"/>
              <p:cNvSpPr txBox="1">
                <a:spLocks noChangeArrowheads="1"/>
              </p:cNvSpPr>
              <p:nvPr/>
            </p:nvSpPr>
            <p:spPr bwMode="auto">
              <a:xfrm>
                <a:off x="0" y="2170"/>
                <a:ext cx="17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400">
                    <a:latin typeface="Geneva" charset="0"/>
                  </a:rPr>
                  <a:t>2</a:t>
                </a:r>
                <a:endParaRPr lang="en-GB" sz="1400">
                  <a:latin typeface="Times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89" y="1779"/>
              <a:ext cx="774" cy="327"/>
              <a:chOff x="0" y="1858"/>
              <a:chExt cx="774" cy="327"/>
            </a:xfrm>
          </p:grpSpPr>
          <p:pic>
            <p:nvPicPr>
              <p:cNvPr id="69168" name="Picture 8"/>
              <p:cNvPicPr preferRelativeResize="0">
                <a:picLocks noChangeAspect="1" noChangeArrowheads="1"/>
              </p:cNvPicPr>
              <p:nvPr/>
            </p:nvPicPr>
            <p:blipFill>
              <a:blip r:embed="rId3"/>
              <a:srcRect t="8011" r="2927" b="17871"/>
              <a:stretch>
                <a:fillRect/>
              </a:stretch>
            </p:blipFill>
            <p:spPr bwMode="auto">
              <a:xfrm>
                <a:off x="34" y="1892"/>
                <a:ext cx="740" cy="29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sp>
            <p:nvSpPr>
              <p:cNvPr id="69169" name="Text Box 9"/>
              <p:cNvSpPr txBox="1">
                <a:spLocks noChangeArrowheads="1"/>
              </p:cNvSpPr>
              <p:nvPr/>
            </p:nvSpPr>
            <p:spPr bwMode="auto">
              <a:xfrm>
                <a:off x="0" y="1858"/>
                <a:ext cx="17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400">
                    <a:latin typeface="Geneva" charset="0"/>
                  </a:rPr>
                  <a:t>3</a:t>
                </a:r>
                <a:endParaRPr lang="en-GB" sz="1400">
                  <a:latin typeface="Times" charset="0"/>
                </a:endParaRPr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91" y="2704"/>
              <a:ext cx="773" cy="277"/>
              <a:chOff x="2" y="2498"/>
              <a:chExt cx="773" cy="277"/>
            </a:xfrm>
          </p:grpSpPr>
          <p:pic>
            <p:nvPicPr>
              <p:cNvPr id="69166" name="Picture 11"/>
              <p:cNvPicPr>
                <a:picLocks noChangeAspect="1" noChangeArrowheads="1"/>
              </p:cNvPicPr>
              <p:nvPr/>
            </p:nvPicPr>
            <p:blipFill>
              <a:blip r:embed="rId4"/>
              <a:srcRect l="2946" t="19214" r="21362" b="19214"/>
              <a:stretch>
                <a:fillRect/>
              </a:stretch>
            </p:blipFill>
            <p:spPr bwMode="auto">
              <a:xfrm>
                <a:off x="35" y="2525"/>
                <a:ext cx="740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sp>
            <p:nvSpPr>
              <p:cNvPr id="69167" name="Text Box 12"/>
              <p:cNvSpPr txBox="1">
                <a:spLocks noChangeArrowheads="1"/>
              </p:cNvSpPr>
              <p:nvPr/>
            </p:nvSpPr>
            <p:spPr bwMode="auto">
              <a:xfrm>
                <a:off x="2" y="2498"/>
                <a:ext cx="17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400">
                    <a:latin typeface="Geneva" charset="0"/>
                  </a:rPr>
                  <a:t>1</a:t>
                </a:r>
                <a:endParaRPr lang="en-GB" sz="1400">
                  <a:latin typeface="Times" charset="0"/>
                </a:endParaRPr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97" y="1323"/>
              <a:ext cx="766" cy="323"/>
              <a:chOff x="8" y="1546"/>
              <a:chExt cx="766" cy="323"/>
            </a:xfrm>
          </p:grpSpPr>
          <p:pic>
            <p:nvPicPr>
              <p:cNvPr id="69164" name="Picture 14"/>
              <p:cNvPicPr preferRelativeResize="0">
                <a:picLocks noChangeAspect="1" noChangeArrowheads="1"/>
              </p:cNvPicPr>
              <p:nvPr/>
            </p:nvPicPr>
            <p:blipFill>
              <a:blip r:embed="rId5"/>
              <a:srcRect l="1254" t="13908" r="1881" b="5298"/>
              <a:stretch>
                <a:fillRect/>
              </a:stretch>
            </p:blipFill>
            <p:spPr bwMode="auto">
              <a:xfrm>
                <a:off x="34" y="1576"/>
                <a:ext cx="740" cy="29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sp>
            <p:nvSpPr>
              <p:cNvPr id="69165" name="Text Box 15"/>
              <p:cNvSpPr txBox="1">
                <a:spLocks noChangeArrowheads="1"/>
              </p:cNvSpPr>
              <p:nvPr/>
            </p:nvSpPr>
            <p:spPr bwMode="auto">
              <a:xfrm>
                <a:off x="8" y="1546"/>
                <a:ext cx="17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400">
                    <a:latin typeface="Geneva" charset="0"/>
                  </a:rPr>
                  <a:t>4</a:t>
                </a:r>
                <a:endParaRPr lang="en-GB" sz="1400">
                  <a:latin typeface="Times" charset="0"/>
                </a:endParaRPr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123" y="3115"/>
              <a:ext cx="740" cy="293"/>
              <a:chOff x="34" y="3115"/>
              <a:chExt cx="740" cy="293"/>
            </a:xfrm>
          </p:grpSpPr>
          <p:pic>
            <p:nvPicPr>
              <p:cNvPr id="69162" name="Picture 17"/>
              <p:cNvPicPr preferRelativeResize="0">
                <a:picLocks noChangeAspect="1" noChangeArrowheads="1"/>
              </p:cNvPicPr>
              <p:nvPr/>
            </p:nvPicPr>
            <p:blipFill>
              <a:blip r:embed="rId6"/>
              <a:srcRect l="6041" t="8914" r="6506" b="7578"/>
              <a:stretch>
                <a:fillRect/>
              </a:stretch>
            </p:blipFill>
            <p:spPr bwMode="auto">
              <a:xfrm>
                <a:off x="34" y="3115"/>
                <a:ext cx="740" cy="29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sp>
            <p:nvSpPr>
              <p:cNvPr id="69163" name="Text Box 18"/>
              <p:cNvSpPr txBox="1">
                <a:spLocks noChangeArrowheads="1"/>
              </p:cNvSpPr>
              <p:nvPr/>
            </p:nvSpPr>
            <p:spPr bwMode="auto">
              <a:xfrm>
                <a:off x="44" y="3125"/>
                <a:ext cx="113" cy="14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r>
                  <a:rPr lang="en-US" sz="1400">
                    <a:latin typeface="Geneva" charset="0"/>
                  </a:rPr>
                  <a:t>0</a:t>
                </a:r>
                <a:endParaRPr lang="en-GB" sz="1400">
                  <a:latin typeface="Times" charset="0"/>
                </a:endParaRPr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91" y="864"/>
              <a:ext cx="772" cy="326"/>
              <a:chOff x="2" y="864"/>
              <a:chExt cx="772" cy="326"/>
            </a:xfrm>
          </p:grpSpPr>
          <p:pic>
            <p:nvPicPr>
              <p:cNvPr id="69160" name="Picture 20"/>
              <p:cNvPicPr preferRelativeResize="0">
                <a:picLocks noChangeAspect="1" noChangeArrowheads="1"/>
              </p:cNvPicPr>
              <p:nvPr/>
            </p:nvPicPr>
            <p:blipFill>
              <a:blip r:embed="rId7"/>
              <a:srcRect l="3209" t="6117" r="3209" b="7138"/>
              <a:stretch>
                <a:fillRect/>
              </a:stretch>
            </p:blipFill>
            <p:spPr bwMode="auto">
              <a:xfrm>
                <a:off x="34" y="897"/>
                <a:ext cx="740" cy="29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sp>
            <p:nvSpPr>
              <p:cNvPr id="69161" name="Text Box 21"/>
              <p:cNvSpPr txBox="1">
                <a:spLocks noChangeArrowheads="1"/>
              </p:cNvSpPr>
              <p:nvPr/>
            </p:nvSpPr>
            <p:spPr bwMode="auto">
              <a:xfrm>
                <a:off x="2" y="864"/>
                <a:ext cx="17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400">
                    <a:latin typeface="Geneva" charset="0"/>
                  </a:rPr>
                  <a:t>5</a:t>
                </a:r>
                <a:endParaRPr lang="en-GB" sz="1400">
                  <a:latin typeface="Times" charset="0"/>
                </a:endParaRPr>
              </a:p>
            </p:txBody>
          </p:sp>
        </p:grpSp>
        <p:sp>
          <p:nvSpPr>
            <p:cNvPr id="69159" name="Rectangle 22"/>
            <p:cNvSpPr>
              <a:spLocks noChangeArrowheads="1"/>
            </p:cNvSpPr>
            <p:nvPr/>
          </p:nvSpPr>
          <p:spPr bwMode="auto">
            <a:xfrm rot="-5402628">
              <a:off x="353" y="2100"/>
              <a:ext cx="1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GB" sz="1800">
                  <a:latin typeface="Geneva" charset="0"/>
                </a:rPr>
                <a:t>Mean clinical score</a:t>
              </a:r>
              <a:endParaRPr lang="en-US" sz="1800">
                <a:latin typeface="Geneva" charset="0"/>
              </a:endParaRPr>
            </a:p>
          </p:txBody>
        </p:sp>
      </p:grpSp>
      <p:sp>
        <p:nvSpPr>
          <p:cNvPr id="68611" name="Rectangle 23"/>
          <p:cNvSpPr>
            <a:spLocks noChangeArrowheads="1"/>
          </p:cNvSpPr>
          <p:nvPr/>
        </p:nvSpPr>
        <p:spPr bwMode="auto">
          <a:xfrm rot="-2628">
            <a:off x="3559175" y="6191250"/>
            <a:ext cx="2940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GB" sz="1800">
                <a:latin typeface="Geneva" charset="0"/>
              </a:rPr>
              <a:t>Days post-immunization (p.i.)</a:t>
            </a:r>
            <a:endParaRPr lang="en-US" sz="1800">
              <a:latin typeface="Geneva" charset="0"/>
            </a:endParaRPr>
          </a:p>
        </p:txBody>
      </p: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1752600" y="863600"/>
            <a:ext cx="6858000" cy="2393950"/>
            <a:chOff x="1104" y="676"/>
            <a:chExt cx="4320" cy="1508"/>
          </a:xfrm>
        </p:grpSpPr>
        <p:sp>
          <p:nvSpPr>
            <p:cNvPr id="68975" name="Freeform 25"/>
            <p:cNvSpPr>
              <a:spLocks/>
            </p:cNvSpPr>
            <p:nvPr/>
          </p:nvSpPr>
          <p:spPr bwMode="auto">
            <a:xfrm rot="-73853">
              <a:off x="1358" y="900"/>
              <a:ext cx="178" cy="925"/>
            </a:xfrm>
            <a:custGeom>
              <a:avLst/>
              <a:gdLst>
                <a:gd name="T0" fmla="*/ 113 w 113"/>
                <a:gd name="T1" fmla="*/ 693 h 1235"/>
                <a:gd name="T2" fmla="*/ 0 w 113"/>
                <a:gd name="T3" fmla="*/ 13 h 1235"/>
                <a:gd name="T4" fmla="*/ 173 w 113"/>
                <a:gd name="T5" fmla="*/ 0 h 1235"/>
                <a:gd name="T6" fmla="*/ 280 w 113"/>
                <a:gd name="T7" fmla="*/ 669 h 1235"/>
                <a:gd name="T8" fmla="*/ 113 w 113"/>
                <a:gd name="T9" fmla="*/ 693 h 12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235"/>
                <a:gd name="T17" fmla="*/ 113 w 113"/>
                <a:gd name="T18" fmla="*/ 1235 h 12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235">
                  <a:moveTo>
                    <a:pt x="46" y="1235"/>
                  </a:moveTo>
                  <a:lnTo>
                    <a:pt x="0" y="24"/>
                  </a:lnTo>
                  <a:lnTo>
                    <a:pt x="70" y="0"/>
                  </a:lnTo>
                  <a:lnTo>
                    <a:pt x="113" y="1192"/>
                  </a:lnTo>
                  <a:lnTo>
                    <a:pt x="46" y="1235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76" name="Freeform 26"/>
            <p:cNvSpPr>
              <a:spLocks/>
            </p:cNvSpPr>
            <p:nvPr/>
          </p:nvSpPr>
          <p:spPr bwMode="auto">
            <a:xfrm rot="-73853">
              <a:off x="1471" y="865"/>
              <a:ext cx="3953" cy="1107"/>
            </a:xfrm>
            <a:custGeom>
              <a:avLst/>
              <a:gdLst>
                <a:gd name="T0" fmla="*/ 108 w 2491"/>
                <a:gd name="T1" fmla="*/ 669 h 1478"/>
                <a:gd name="T2" fmla="*/ 0 w 2491"/>
                <a:gd name="T3" fmla="*/ 0 h 1478"/>
                <a:gd name="T4" fmla="*/ 6273 w 2491"/>
                <a:gd name="T5" fmla="*/ 92 h 1478"/>
                <a:gd name="T6" fmla="*/ 6132 w 2491"/>
                <a:gd name="T7" fmla="*/ 829 h 1478"/>
                <a:gd name="T8" fmla="*/ 108 w 2491"/>
                <a:gd name="T9" fmla="*/ 669 h 14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1"/>
                <a:gd name="T16" fmla="*/ 0 h 1478"/>
                <a:gd name="T17" fmla="*/ 2491 w 2491"/>
                <a:gd name="T18" fmla="*/ 1478 h 14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1" h="1478">
                  <a:moveTo>
                    <a:pt x="43" y="1192"/>
                  </a:moveTo>
                  <a:lnTo>
                    <a:pt x="0" y="0"/>
                  </a:lnTo>
                  <a:lnTo>
                    <a:pt x="2491" y="164"/>
                  </a:lnTo>
                  <a:lnTo>
                    <a:pt x="2435" y="1478"/>
                  </a:lnTo>
                  <a:lnTo>
                    <a:pt x="43" y="1192"/>
                  </a:lnTo>
                  <a:close/>
                </a:path>
              </a:pathLst>
            </a:custGeom>
            <a:solidFill>
              <a:srgbClr val="C0C0C0">
                <a:alpha val="52156"/>
              </a:srgbClr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77" name="Freeform 27"/>
            <p:cNvSpPr>
              <a:spLocks/>
            </p:cNvSpPr>
            <p:nvPr/>
          </p:nvSpPr>
          <p:spPr bwMode="auto">
            <a:xfrm rot="-73853">
              <a:off x="1444" y="1760"/>
              <a:ext cx="3902" cy="214"/>
            </a:xfrm>
            <a:custGeom>
              <a:avLst/>
              <a:gdLst>
                <a:gd name="T0" fmla="*/ 0 w 2459"/>
                <a:gd name="T1" fmla="*/ 24 h 286"/>
                <a:gd name="T2" fmla="*/ 168 w 2459"/>
                <a:gd name="T3" fmla="*/ 0 h 286"/>
                <a:gd name="T4" fmla="*/ 6192 w 2459"/>
                <a:gd name="T5" fmla="*/ 160 h 286"/>
                <a:gd name="T6" fmla="*/ 0 60000 65536"/>
                <a:gd name="T7" fmla="*/ 0 60000 65536"/>
                <a:gd name="T8" fmla="*/ 0 60000 65536"/>
                <a:gd name="T9" fmla="*/ 0 w 2459"/>
                <a:gd name="T10" fmla="*/ 0 h 286"/>
                <a:gd name="T11" fmla="*/ 2459 w 2459"/>
                <a:gd name="T12" fmla="*/ 286 h 2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9" h="286">
                  <a:moveTo>
                    <a:pt x="0" y="43"/>
                  </a:moveTo>
                  <a:lnTo>
                    <a:pt x="67" y="0"/>
                  </a:lnTo>
                  <a:lnTo>
                    <a:pt x="2459" y="286"/>
                  </a:ln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78" name="Freeform 28"/>
            <p:cNvSpPr>
              <a:spLocks/>
            </p:cNvSpPr>
            <p:nvPr/>
          </p:nvSpPr>
          <p:spPr bwMode="auto">
            <a:xfrm rot="-73853">
              <a:off x="1429" y="1616"/>
              <a:ext cx="3927" cy="200"/>
            </a:xfrm>
            <a:custGeom>
              <a:avLst/>
              <a:gdLst>
                <a:gd name="T0" fmla="*/ 0 w 2475"/>
                <a:gd name="T1" fmla="*/ 22 h 267"/>
                <a:gd name="T2" fmla="*/ 168 w 2475"/>
                <a:gd name="T3" fmla="*/ 0 h 267"/>
                <a:gd name="T4" fmla="*/ 6231 w 2475"/>
                <a:gd name="T5" fmla="*/ 150 h 267"/>
                <a:gd name="T6" fmla="*/ 0 60000 65536"/>
                <a:gd name="T7" fmla="*/ 0 60000 65536"/>
                <a:gd name="T8" fmla="*/ 0 60000 65536"/>
                <a:gd name="T9" fmla="*/ 0 w 2475"/>
                <a:gd name="T10" fmla="*/ 0 h 267"/>
                <a:gd name="T11" fmla="*/ 2475 w 2475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75" h="267">
                  <a:moveTo>
                    <a:pt x="0" y="39"/>
                  </a:moveTo>
                  <a:lnTo>
                    <a:pt x="67" y="0"/>
                  </a:lnTo>
                  <a:lnTo>
                    <a:pt x="2475" y="267"/>
                  </a:ln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79" name="Freeform 29"/>
            <p:cNvSpPr>
              <a:spLocks/>
            </p:cNvSpPr>
            <p:nvPr/>
          </p:nvSpPr>
          <p:spPr bwMode="auto">
            <a:xfrm rot="-73853">
              <a:off x="1411" y="1469"/>
              <a:ext cx="3956" cy="186"/>
            </a:xfrm>
            <a:custGeom>
              <a:avLst/>
              <a:gdLst>
                <a:gd name="T0" fmla="*/ 0 w 2492"/>
                <a:gd name="T1" fmla="*/ 20 h 247"/>
                <a:gd name="T2" fmla="*/ 168 w 2492"/>
                <a:gd name="T3" fmla="*/ 0 h 247"/>
                <a:gd name="T4" fmla="*/ 6280 w 2492"/>
                <a:gd name="T5" fmla="*/ 140 h 247"/>
                <a:gd name="T6" fmla="*/ 0 60000 65536"/>
                <a:gd name="T7" fmla="*/ 0 60000 65536"/>
                <a:gd name="T8" fmla="*/ 0 60000 65536"/>
                <a:gd name="T9" fmla="*/ 0 w 2492"/>
                <a:gd name="T10" fmla="*/ 0 h 247"/>
                <a:gd name="T11" fmla="*/ 2492 w 2492"/>
                <a:gd name="T12" fmla="*/ 247 h 2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92" h="247">
                  <a:moveTo>
                    <a:pt x="0" y="36"/>
                  </a:moveTo>
                  <a:lnTo>
                    <a:pt x="67" y="0"/>
                  </a:lnTo>
                  <a:lnTo>
                    <a:pt x="2492" y="247"/>
                  </a:ln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0" name="Freeform 30"/>
            <p:cNvSpPr>
              <a:spLocks/>
            </p:cNvSpPr>
            <p:nvPr/>
          </p:nvSpPr>
          <p:spPr bwMode="auto">
            <a:xfrm rot="-73853">
              <a:off x="1395" y="1321"/>
              <a:ext cx="3982" cy="171"/>
            </a:xfrm>
            <a:custGeom>
              <a:avLst/>
              <a:gdLst>
                <a:gd name="T0" fmla="*/ 0 w 2509"/>
                <a:gd name="T1" fmla="*/ 20 h 228"/>
                <a:gd name="T2" fmla="*/ 175 w 2509"/>
                <a:gd name="T3" fmla="*/ 0 h 228"/>
                <a:gd name="T4" fmla="*/ 6320 w 2509"/>
                <a:gd name="T5" fmla="*/ 128 h 228"/>
                <a:gd name="T6" fmla="*/ 0 60000 65536"/>
                <a:gd name="T7" fmla="*/ 0 60000 65536"/>
                <a:gd name="T8" fmla="*/ 0 60000 65536"/>
                <a:gd name="T9" fmla="*/ 0 w 2509"/>
                <a:gd name="T10" fmla="*/ 0 h 228"/>
                <a:gd name="T11" fmla="*/ 2509 w 2509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09" h="228">
                  <a:moveTo>
                    <a:pt x="0" y="34"/>
                  </a:moveTo>
                  <a:lnTo>
                    <a:pt x="69" y="0"/>
                  </a:lnTo>
                  <a:lnTo>
                    <a:pt x="2509" y="228"/>
                  </a:ln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1" name="Freeform 31"/>
            <p:cNvSpPr>
              <a:spLocks/>
            </p:cNvSpPr>
            <p:nvPr/>
          </p:nvSpPr>
          <p:spPr bwMode="auto">
            <a:xfrm rot="-73853">
              <a:off x="1379" y="1171"/>
              <a:ext cx="4010" cy="156"/>
            </a:xfrm>
            <a:custGeom>
              <a:avLst/>
              <a:gdLst>
                <a:gd name="T0" fmla="*/ 0 w 2527"/>
                <a:gd name="T1" fmla="*/ 17 h 208"/>
                <a:gd name="T2" fmla="*/ 173 w 2527"/>
                <a:gd name="T3" fmla="*/ 0 h 208"/>
                <a:gd name="T4" fmla="*/ 6363 w 2527"/>
                <a:gd name="T5" fmla="*/ 117 h 208"/>
                <a:gd name="T6" fmla="*/ 0 60000 65536"/>
                <a:gd name="T7" fmla="*/ 0 60000 65536"/>
                <a:gd name="T8" fmla="*/ 0 60000 65536"/>
                <a:gd name="T9" fmla="*/ 0 w 2527"/>
                <a:gd name="T10" fmla="*/ 0 h 208"/>
                <a:gd name="T11" fmla="*/ 2527 w 2527"/>
                <a:gd name="T12" fmla="*/ 208 h 2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7" h="208">
                  <a:moveTo>
                    <a:pt x="0" y="31"/>
                  </a:moveTo>
                  <a:lnTo>
                    <a:pt x="69" y="0"/>
                  </a:lnTo>
                  <a:lnTo>
                    <a:pt x="2527" y="208"/>
                  </a:ln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2" name="Freeform 32"/>
            <p:cNvSpPr>
              <a:spLocks/>
            </p:cNvSpPr>
            <p:nvPr/>
          </p:nvSpPr>
          <p:spPr bwMode="auto">
            <a:xfrm rot="-73853">
              <a:off x="1363" y="1019"/>
              <a:ext cx="4037" cy="140"/>
            </a:xfrm>
            <a:custGeom>
              <a:avLst/>
              <a:gdLst>
                <a:gd name="T0" fmla="*/ 0 w 2544"/>
                <a:gd name="T1" fmla="*/ 15 h 187"/>
                <a:gd name="T2" fmla="*/ 173 w 2544"/>
                <a:gd name="T3" fmla="*/ 0 h 187"/>
                <a:gd name="T4" fmla="*/ 6406 w 2544"/>
                <a:gd name="T5" fmla="*/ 105 h 187"/>
                <a:gd name="T6" fmla="*/ 0 60000 65536"/>
                <a:gd name="T7" fmla="*/ 0 60000 65536"/>
                <a:gd name="T8" fmla="*/ 0 60000 65536"/>
                <a:gd name="T9" fmla="*/ 0 w 2544"/>
                <a:gd name="T10" fmla="*/ 0 h 187"/>
                <a:gd name="T11" fmla="*/ 2544 w 2544"/>
                <a:gd name="T12" fmla="*/ 187 h 1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44" h="187">
                  <a:moveTo>
                    <a:pt x="0" y="27"/>
                  </a:moveTo>
                  <a:lnTo>
                    <a:pt x="69" y="0"/>
                  </a:lnTo>
                  <a:lnTo>
                    <a:pt x="2544" y="187"/>
                  </a:ln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3" name="Freeform 33"/>
            <p:cNvSpPr>
              <a:spLocks/>
            </p:cNvSpPr>
            <p:nvPr/>
          </p:nvSpPr>
          <p:spPr bwMode="auto">
            <a:xfrm rot="-73853">
              <a:off x="1347" y="866"/>
              <a:ext cx="4064" cy="123"/>
            </a:xfrm>
            <a:custGeom>
              <a:avLst/>
              <a:gdLst>
                <a:gd name="T0" fmla="*/ 0 w 2561"/>
                <a:gd name="T1" fmla="*/ 14 h 164"/>
                <a:gd name="T2" fmla="*/ 176 w 2561"/>
                <a:gd name="T3" fmla="*/ 0 h 164"/>
                <a:gd name="T4" fmla="*/ 6449 w 2561"/>
                <a:gd name="T5" fmla="*/ 92 h 164"/>
                <a:gd name="T6" fmla="*/ 0 60000 65536"/>
                <a:gd name="T7" fmla="*/ 0 60000 65536"/>
                <a:gd name="T8" fmla="*/ 0 60000 65536"/>
                <a:gd name="T9" fmla="*/ 0 w 2561"/>
                <a:gd name="T10" fmla="*/ 0 h 164"/>
                <a:gd name="T11" fmla="*/ 2561 w 2561"/>
                <a:gd name="T12" fmla="*/ 164 h 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61" h="164">
                  <a:moveTo>
                    <a:pt x="0" y="24"/>
                  </a:moveTo>
                  <a:lnTo>
                    <a:pt x="70" y="0"/>
                  </a:lnTo>
                  <a:lnTo>
                    <a:pt x="2561" y="164"/>
                  </a:ln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4" name="Freeform 34"/>
            <p:cNvSpPr>
              <a:spLocks/>
            </p:cNvSpPr>
            <p:nvPr/>
          </p:nvSpPr>
          <p:spPr bwMode="auto">
            <a:xfrm rot="-73853">
              <a:off x="1444" y="1760"/>
              <a:ext cx="3902" cy="253"/>
            </a:xfrm>
            <a:custGeom>
              <a:avLst/>
              <a:gdLst>
                <a:gd name="T0" fmla="*/ 6192 w 2459"/>
                <a:gd name="T1" fmla="*/ 160 h 338"/>
                <a:gd name="T2" fmla="*/ 6111 w 2459"/>
                <a:gd name="T3" fmla="*/ 189 h 338"/>
                <a:gd name="T4" fmla="*/ 0 w 2459"/>
                <a:gd name="T5" fmla="*/ 24 h 338"/>
                <a:gd name="T6" fmla="*/ 168 w 2459"/>
                <a:gd name="T7" fmla="*/ 0 h 338"/>
                <a:gd name="T8" fmla="*/ 6192 w 2459"/>
                <a:gd name="T9" fmla="*/ 160 h 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9"/>
                <a:gd name="T16" fmla="*/ 0 h 338"/>
                <a:gd name="T17" fmla="*/ 2459 w 2459"/>
                <a:gd name="T18" fmla="*/ 338 h 3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9" h="338">
                  <a:moveTo>
                    <a:pt x="2459" y="286"/>
                  </a:moveTo>
                  <a:lnTo>
                    <a:pt x="2427" y="338"/>
                  </a:lnTo>
                  <a:lnTo>
                    <a:pt x="0" y="43"/>
                  </a:lnTo>
                  <a:lnTo>
                    <a:pt x="67" y="0"/>
                  </a:lnTo>
                  <a:lnTo>
                    <a:pt x="2459" y="286"/>
                  </a:lnTo>
                  <a:close/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5" name="Freeform 35"/>
            <p:cNvSpPr>
              <a:spLocks/>
            </p:cNvSpPr>
            <p:nvPr/>
          </p:nvSpPr>
          <p:spPr bwMode="auto">
            <a:xfrm rot="-73853">
              <a:off x="1354" y="898"/>
              <a:ext cx="180" cy="926"/>
            </a:xfrm>
            <a:custGeom>
              <a:avLst/>
              <a:gdLst>
                <a:gd name="T0" fmla="*/ 116 w 113"/>
                <a:gd name="T1" fmla="*/ 694 h 1235"/>
                <a:gd name="T2" fmla="*/ 0 w 113"/>
                <a:gd name="T3" fmla="*/ 13 h 1235"/>
                <a:gd name="T4" fmla="*/ 178 w 113"/>
                <a:gd name="T5" fmla="*/ 0 h 1235"/>
                <a:gd name="T6" fmla="*/ 287 w 113"/>
                <a:gd name="T7" fmla="*/ 671 h 1235"/>
                <a:gd name="T8" fmla="*/ 116 w 113"/>
                <a:gd name="T9" fmla="*/ 694 h 12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235"/>
                <a:gd name="T17" fmla="*/ 113 w 113"/>
                <a:gd name="T18" fmla="*/ 1235 h 12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235">
                  <a:moveTo>
                    <a:pt x="46" y="1235"/>
                  </a:moveTo>
                  <a:lnTo>
                    <a:pt x="0" y="24"/>
                  </a:lnTo>
                  <a:lnTo>
                    <a:pt x="70" y="0"/>
                  </a:lnTo>
                  <a:lnTo>
                    <a:pt x="113" y="1193"/>
                  </a:lnTo>
                  <a:lnTo>
                    <a:pt x="46" y="1235"/>
                  </a:lnTo>
                  <a:close/>
                </a:path>
              </a:pathLst>
            </a:custGeom>
            <a:noFill/>
            <a:ln w="6350">
              <a:solidFill>
                <a:srgbClr val="80808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6" name="Line 36"/>
            <p:cNvSpPr>
              <a:spLocks noChangeShapeType="1"/>
            </p:cNvSpPr>
            <p:nvPr/>
          </p:nvSpPr>
          <p:spPr bwMode="auto">
            <a:xfrm rot="-73853">
              <a:off x="1445" y="1792"/>
              <a:ext cx="3852" cy="22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7" name="Line 37"/>
            <p:cNvSpPr>
              <a:spLocks noChangeShapeType="1"/>
            </p:cNvSpPr>
            <p:nvPr/>
          </p:nvSpPr>
          <p:spPr bwMode="auto">
            <a:xfrm rot="-73853">
              <a:off x="1502" y="1828"/>
              <a:ext cx="2" cy="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8" name="Line 38"/>
            <p:cNvSpPr>
              <a:spLocks noChangeShapeType="1"/>
            </p:cNvSpPr>
            <p:nvPr/>
          </p:nvSpPr>
          <p:spPr bwMode="auto">
            <a:xfrm rot="-73853">
              <a:off x="1560" y="1831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89" name="Line 39"/>
            <p:cNvSpPr>
              <a:spLocks noChangeShapeType="1"/>
            </p:cNvSpPr>
            <p:nvPr/>
          </p:nvSpPr>
          <p:spPr bwMode="auto">
            <a:xfrm rot="-73853">
              <a:off x="1617" y="1831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0" name="Line 40"/>
            <p:cNvSpPr>
              <a:spLocks noChangeShapeType="1"/>
            </p:cNvSpPr>
            <p:nvPr/>
          </p:nvSpPr>
          <p:spPr bwMode="auto">
            <a:xfrm rot="-73853">
              <a:off x="1676" y="1834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1" name="Line 41"/>
            <p:cNvSpPr>
              <a:spLocks noChangeShapeType="1"/>
            </p:cNvSpPr>
            <p:nvPr/>
          </p:nvSpPr>
          <p:spPr bwMode="auto">
            <a:xfrm rot="-73853">
              <a:off x="1737" y="1837"/>
              <a:ext cx="2" cy="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2" name="Line 42"/>
            <p:cNvSpPr>
              <a:spLocks noChangeShapeType="1"/>
            </p:cNvSpPr>
            <p:nvPr/>
          </p:nvSpPr>
          <p:spPr bwMode="auto">
            <a:xfrm rot="-73853">
              <a:off x="1796" y="1839"/>
              <a:ext cx="0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3" name="Line 43"/>
            <p:cNvSpPr>
              <a:spLocks noChangeShapeType="1"/>
            </p:cNvSpPr>
            <p:nvPr/>
          </p:nvSpPr>
          <p:spPr bwMode="auto">
            <a:xfrm rot="-73853">
              <a:off x="1855" y="1842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4" name="Line 44"/>
            <p:cNvSpPr>
              <a:spLocks noChangeShapeType="1"/>
            </p:cNvSpPr>
            <p:nvPr/>
          </p:nvSpPr>
          <p:spPr bwMode="auto">
            <a:xfrm rot="-73853">
              <a:off x="1912" y="1845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5" name="Line 45"/>
            <p:cNvSpPr>
              <a:spLocks noChangeShapeType="1"/>
            </p:cNvSpPr>
            <p:nvPr/>
          </p:nvSpPr>
          <p:spPr bwMode="auto">
            <a:xfrm rot="-73853">
              <a:off x="1973" y="1846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6" name="Line 46"/>
            <p:cNvSpPr>
              <a:spLocks noChangeShapeType="1"/>
            </p:cNvSpPr>
            <p:nvPr/>
          </p:nvSpPr>
          <p:spPr bwMode="auto">
            <a:xfrm rot="-73853">
              <a:off x="2033" y="1849"/>
              <a:ext cx="2" cy="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7" name="Line 47"/>
            <p:cNvSpPr>
              <a:spLocks noChangeShapeType="1"/>
            </p:cNvSpPr>
            <p:nvPr/>
          </p:nvSpPr>
          <p:spPr bwMode="auto">
            <a:xfrm rot="-73853">
              <a:off x="2093" y="1851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8" name="Line 48"/>
            <p:cNvSpPr>
              <a:spLocks noChangeShapeType="1"/>
            </p:cNvSpPr>
            <p:nvPr/>
          </p:nvSpPr>
          <p:spPr bwMode="auto">
            <a:xfrm rot="-73853">
              <a:off x="2152" y="1854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99" name="Line 49"/>
            <p:cNvSpPr>
              <a:spLocks noChangeShapeType="1"/>
            </p:cNvSpPr>
            <p:nvPr/>
          </p:nvSpPr>
          <p:spPr bwMode="auto">
            <a:xfrm rot="-73853">
              <a:off x="2213" y="1855"/>
              <a:ext cx="1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0" name="Line 50"/>
            <p:cNvSpPr>
              <a:spLocks noChangeShapeType="1"/>
            </p:cNvSpPr>
            <p:nvPr/>
          </p:nvSpPr>
          <p:spPr bwMode="auto">
            <a:xfrm rot="-73853">
              <a:off x="2273" y="1858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1" name="Line 51"/>
            <p:cNvSpPr>
              <a:spLocks noChangeShapeType="1"/>
            </p:cNvSpPr>
            <p:nvPr/>
          </p:nvSpPr>
          <p:spPr bwMode="auto">
            <a:xfrm rot="-73853">
              <a:off x="2337" y="1861"/>
              <a:ext cx="1" cy="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2" name="Line 52"/>
            <p:cNvSpPr>
              <a:spLocks noChangeShapeType="1"/>
            </p:cNvSpPr>
            <p:nvPr/>
          </p:nvSpPr>
          <p:spPr bwMode="auto">
            <a:xfrm rot="-73853">
              <a:off x="2395" y="1863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3" name="Line 53"/>
            <p:cNvSpPr>
              <a:spLocks noChangeShapeType="1"/>
            </p:cNvSpPr>
            <p:nvPr/>
          </p:nvSpPr>
          <p:spPr bwMode="auto">
            <a:xfrm rot="-73853">
              <a:off x="2457" y="1866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4" name="Line 54"/>
            <p:cNvSpPr>
              <a:spLocks noChangeShapeType="1"/>
            </p:cNvSpPr>
            <p:nvPr/>
          </p:nvSpPr>
          <p:spPr bwMode="auto">
            <a:xfrm rot="-73853">
              <a:off x="2520" y="1868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5" name="Line 55"/>
            <p:cNvSpPr>
              <a:spLocks noChangeShapeType="1"/>
            </p:cNvSpPr>
            <p:nvPr/>
          </p:nvSpPr>
          <p:spPr bwMode="auto">
            <a:xfrm rot="-73853">
              <a:off x="2581" y="1871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6" name="Line 56"/>
            <p:cNvSpPr>
              <a:spLocks noChangeShapeType="1"/>
            </p:cNvSpPr>
            <p:nvPr/>
          </p:nvSpPr>
          <p:spPr bwMode="auto">
            <a:xfrm rot="-73853">
              <a:off x="2643" y="1873"/>
              <a:ext cx="2" cy="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7" name="Line 57"/>
            <p:cNvSpPr>
              <a:spLocks noChangeShapeType="1"/>
            </p:cNvSpPr>
            <p:nvPr/>
          </p:nvSpPr>
          <p:spPr bwMode="auto">
            <a:xfrm rot="-73853">
              <a:off x="2704" y="1876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8" name="Line 58"/>
            <p:cNvSpPr>
              <a:spLocks noChangeShapeType="1"/>
            </p:cNvSpPr>
            <p:nvPr/>
          </p:nvSpPr>
          <p:spPr bwMode="auto">
            <a:xfrm rot="-73853">
              <a:off x="2766" y="1877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09" name="Line 59"/>
            <p:cNvSpPr>
              <a:spLocks noChangeShapeType="1"/>
            </p:cNvSpPr>
            <p:nvPr/>
          </p:nvSpPr>
          <p:spPr bwMode="auto">
            <a:xfrm rot="-73853">
              <a:off x="2830" y="1880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0" name="Line 60"/>
            <p:cNvSpPr>
              <a:spLocks noChangeShapeType="1"/>
            </p:cNvSpPr>
            <p:nvPr/>
          </p:nvSpPr>
          <p:spPr bwMode="auto">
            <a:xfrm rot="-73853">
              <a:off x="2889" y="1883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1" name="Line 61"/>
            <p:cNvSpPr>
              <a:spLocks noChangeShapeType="1"/>
            </p:cNvSpPr>
            <p:nvPr/>
          </p:nvSpPr>
          <p:spPr bwMode="auto">
            <a:xfrm rot="-73853">
              <a:off x="2954" y="1885"/>
              <a:ext cx="2" cy="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2" name="Line 62"/>
            <p:cNvSpPr>
              <a:spLocks noChangeShapeType="1"/>
            </p:cNvSpPr>
            <p:nvPr/>
          </p:nvSpPr>
          <p:spPr bwMode="auto">
            <a:xfrm rot="-73853">
              <a:off x="3018" y="1888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3" name="Line 63"/>
            <p:cNvSpPr>
              <a:spLocks noChangeShapeType="1"/>
            </p:cNvSpPr>
            <p:nvPr/>
          </p:nvSpPr>
          <p:spPr bwMode="auto">
            <a:xfrm rot="-73853">
              <a:off x="3081" y="1891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4" name="Line 64"/>
            <p:cNvSpPr>
              <a:spLocks noChangeShapeType="1"/>
            </p:cNvSpPr>
            <p:nvPr/>
          </p:nvSpPr>
          <p:spPr bwMode="auto">
            <a:xfrm rot="-73853">
              <a:off x="3144" y="1893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5" name="Line 65"/>
            <p:cNvSpPr>
              <a:spLocks noChangeShapeType="1"/>
            </p:cNvSpPr>
            <p:nvPr/>
          </p:nvSpPr>
          <p:spPr bwMode="auto">
            <a:xfrm rot="-73853">
              <a:off x="3209" y="1895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6" name="Line 66"/>
            <p:cNvSpPr>
              <a:spLocks noChangeShapeType="1"/>
            </p:cNvSpPr>
            <p:nvPr/>
          </p:nvSpPr>
          <p:spPr bwMode="auto">
            <a:xfrm rot="-73853">
              <a:off x="3272" y="1898"/>
              <a:ext cx="2" cy="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7" name="Line 67"/>
            <p:cNvSpPr>
              <a:spLocks noChangeShapeType="1"/>
            </p:cNvSpPr>
            <p:nvPr/>
          </p:nvSpPr>
          <p:spPr bwMode="auto">
            <a:xfrm rot="-73853">
              <a:off x="3337" y="1900"/>
              <a:ext cx="1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8" name="Line 68"/>
            <p:cNvSpPr>
              <a:spLocks noChangeShapeType="1"/>
            </p:cNvSpPr>
            <p:nvPr/>
          </p:nvSpPr>
          <p:spPr bwMode="auto">
            <a:xfrm rot="-73853">
              <a:off x="3400" y="1904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19" name="Line 69"/>
            <p:cNvSpPr>
              <a:spLocks noChangeShapeType="1"/>
            </p:cNvSpPr>
            <p:nvPr/>
          </p:nvSpPr>
          <p:spPr bwMode="auto">
            <a:xfrm rot="-73853">
              <a:off x="3465" y="1906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0" name="Line 70"/>
            <p:cNvSpPr>
              <a:spLocks noChangeShapeType="1"/>
            </p:cNvSpPr>
            <p:nvPr/>
          </p:nvSpPr>
          <p:spPr bwMode="auto">
            <a:xfrm rot="-73853">
              <a:off x="3531" y="1908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1" name="Line 71"/>
            <p:cNvSpPr>
              <a:spLocks noChangeShapeType="1"/>
            </p:cNvSpPr>
            <p:nvPr/>
          </p:nvSpPr>
          <p:spPr bwMode="auto">
            <a:xfrm rot="-73853">
              <a:off x="3597" y="1911"/>
              <a:ext cx="1" cy="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2" name="Line 72"/>
            <p:cNvSpPr>
              <a:spLocks noChangeShapeType="1"/>
            </p:cNvSpPr>
            <p:nvPr/>
          </p:nvSpPr>
          <p:spPr bwMode="auto">
            <a:xfrm rot="-73853">
              <a:off x="3660" y="1913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3" name="Line 73"/>
            <p:cNvSpPr>
              <a:spLocks noChangeShapeType="1"/>
            </p:cNvSpPr>
            <p:nvPr/>
          </p:nvSpPr>
          <p:spPr bwMode="auto">
            <a:xfrm rot="-73853">
              <a:off x="3726" y="1916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4" name="Line 74"/>
            <p:cNvSpPr>
              <a:spLocks noChangeShapeType="1"/>
            </p:cNvSpPr>
            <p:nvPr/>
          </p:nvSpPr>
          <p:spPr bwMode="auto">
            <a:xfrm rot="-73853">
              <a:off x="3793" y="1918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5" name="Line 75"/>
            <p:cNvSpPr>
              <a:spLocks noChangeShapeType="1"/>
            </p:cNvSpPr>
            <p:nvPr/>
          </p:nvSpPr>
          <p:spPr bwMode="auto">
            <a:xfrm rot="-73853">
              <a:off x="3857" y="1921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6" name="Line 76"/>
            <p:cNvSpPr>
              <a:spLocks noChangeShapeType="1"/>
            </p:cNvSpPr>
            <p:nvPr/>
          </p:nvSpPr>
          <p:spPr bwMode="auto">
            <a:xfrm rot="-73853">
              <a:off x="3925" y="1924"/>
              <a:ext cx="2" cy="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7" name="Line 77"/>
            <p:cNvSpPr>
              <a:spLocks noChangeShapeType="1"/>
            </p:cNvSpPr>
            <p:nvPr/>
          </p:nvSpPr>
          <p:spPr bwMode="auto">
            <a:xfrm rot="-73853">
              <a:off x="3990" y="1927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8" name="Line 78"/>
            <p:cNvSpPr>
              <a:spLocks noChangeShapeType="1"/>
            </p:cNvSpPr>
            <p:nvPr/>
          </p:nvSpPr>
          <p:spPr bwMode="auto">
            <a:xfrm rot="-73853">
              <a:off x="4058" y="1930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29" name="Line 79"/>
            <p:cNvSpPr>
              <a:spLocks noChangeShapeType="1"/>
            </p:cNvSpPr>
            <p:nvPr/>
          </p:nvSpPr>
          <p:spPr bwMode="auto">
            <a:xfrm rot="-73853">
              <a:off x="4123" y="1933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0" name="Line 80"/>
            <p:cNvSpPr>
              <a:spLocks noChangeShapeType="1"/>
            </p:cNvSpPr>
            <p:nvPr/>
          </p:nvSpPr>
          <p:spPr bwMode="auto">
            <a:xfrm rot="-73853">
              <a:off x="4192" y="1935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1" name="Line 81"/>
            <p:cNvSpPr>
              <a:spLocks noChangeShapeType="1"/>
            </p:cNvSpPr>
            <p:nvPr/>
          </p:nvSpPr>
          <p:spPr bwMode="auto">
            <a:xfrm rot="-73853">
              <a:off x="4259" y="1936"/>
              <a:ext cx="2" cy="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2" name="Line 82"/>
            <p:cNvSpPr>
              <a:spLocks noChangeShapeType="1"/>
            </p:cNvSpPr>
            <p:nvPr/>
          </p:nvSpPr>
          <p:spPr bwMode="auto">
            <a:xfrm rot="-73853">
              <a:off x="4326" y="1940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3" name="Line 83"/>
            <p:cNvSpPr>
              <a:spLocks noChangeShapeType="1"/>
            </p:cNvSpPr>
            <p:nvPr/>
          </p:nvSpPr>
          <p:spPr bwMode="auto">
            <a:xfrm rot="-73853">
              <a:off x="4394" y="1942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4" name="Line 84"/>
            <p:cNvSpPr>
              <a:spLocks noChangeShapeType="1"/>
            </p:cNvSpPr>
            <p:nvPr/>
          </p:nvSpPr>
          <p:spPr bwMode="auto">
            <a:xfrm rot="-73853">
              <a:off x="4463" y="1945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5" name="Line 85"/>
            <p:cNvSpPr>
              <a:spLocks noChangeShapeType="1"/>
            </p:cNvSpPr>
            <p:nvPr/>
          </p:nvSpPr>
          <p:spPr bwMode="auto">
            <a:xfrm rot="-73853">
              <a:off x="4530" y="1948"/>
              <a:ext cx="2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6" name="Line 86"/>
            <p:cNvSpPr>
              <a:spLocks noChangeShapeType="1"/>
            </p:cNvSpPr>
            <p:nvPr/>
          </p:nvSpPr>
          <p:spPr bwMode="auto">
            <a:xfrm rot="-73853">
              <a:off x="4600" y="1950"/>
              <a:ext cx="2" cy="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7" name="Line 87"/>
            <p:cNvSpPr>
              <a:spLocks noChangeShapeType="1"/>
            </p:cNvSpPr>
            <p:nvPr/>
          </p:nvSpPr>
          <p:spPr bwMode="auto">
            <a:xfrm rot="-73853">
              <a:off x="4669" y="1954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8" name="Line 88"/>
            <p:cNvSpPr>
              <a:spLocks noChangeShapeType="1"/>
            </p:cNvSpPr>
            <p:nvPr/>
          </p:nvSpPr>
          <p:spPr bwMode="auto">
            <a:xfrm rot="-73853">
              <a:off x="4739" y="1956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39" name="Line 89"/>
            <p:cNvSpPr>
              <a:spLocks noChangeShapeType="1"/>
            </p:cNvSpPr>
            <p:nvPr/>
          </p:nvSpPr>
          <p:spPr bwMode="auto">
            <a:xfrm rot="-73853">
              <a:off x="4807" y="1959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40" name="Line 90"/>
            <p:cNvSpPr>
              <a:spLocks noChangeShapeType="1"/>
            </p:cNvSpPr>
            <p:nvPr/>
          </p:nvSpPr>
          <p:spPr bwMode="auto">
            <a:xfrm rot="-73853">
              <a:off x="4877" y="1962"/>
              <a:ext cx="0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41" name="Line 91"/>
            <p:cNvSpPr>
              <a:spLocks noChangeShapeType="1"/>
            </p:cNvSpPr>
            <p:nvPr/>
          </p:nvSpPr>
          <p:spPr bwMode="auto">
            <a:xfrm rot="-73853">
              <a:off x="4948" y="1964"/>
              <a:ext cx="2" cy="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42" name="Line 92"/>
            <p:cNvSpPr>
              <a:spLocks noChangeShapeType="1"/>
            </p:cNvSpPr>
            <p:nvPr/>
          </p:nvSpPr>
          <p:spPr bwMode="auto">
            <a:xfrm rot="-73853">
              <a:off x="5017" y="1966"/>
              <a:ext cx="1" cy="21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43" name="Line 93"/>
            <p:cNvSpPr>
              <a:spLocks noChangeShapeType="1"/>
            </p:cNvSpPr>
            <p:nvPr/>
          </p:nvSpPr>
          <p:spPr bwMode="auto">
            <a:xfrm rot="-73853">
              <a:off x="5086" y="1970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44" name="Line 94"/>
            <p:cNvSpPr>
              <a:spLocks noChangeShapeType="1"/>
            </p:cNvSpPr>
            <p:nvPr/>
          </p:nvSpPr>
          <p:spPr bwMode="auto">
            <a:xfrm rot="-73853">
              <a:off x="5157" y="1973"/>
              <a:ext cx="1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45" name="Line 95"/>
            <p:cNvSpPr>
              <a:spLocks noChangeShapeType="1"/>
            </p:cNvSpPr>
            <p:nvPr/>
          </p:nvSpPr>
          <p:spPr bwMode="auto">
            <a:xfrm rot="-73853">
              <a:off x="5227" y="1976"/>
              <a:ext cx="2" cy="20"/>
            </a:xfrm>
            <a:prstGeom prst="line">
              <a:avLst/>
            </a:prstGeom>
            <a:noFill/>
            <a:ln w="1588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46" name="Line 96"/>
            <p:cNvSpPr>
              <a:spLocks noChangeShapeType="1"/>
            </p:cNvSpPr>
            <p:nvPr/>
          </p:nvSpPr>
          <p:spPr bwMode="auto">
            <a:xfrm rot="-73853">
              <a:off x="5300" y="1979"/>
              <a:ext cx="2" cy="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47" name="Rectangle 97"/>
            <p:cNvSpPr>
              <a:spLocks noChangeArrowheads="1"/>
            </p:cNvSpPr>
            <p:nvPr/>
          </p:nvSpPr>
          <p:spPr bwMode="auto">
            <a:xfrm rot="-73854">
              <a:off x="1479" y="1918"/>
              <a:ext cx="4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48" name="Rectangle 98"/>
            <p:cNvSpPr>
              <a:spLocks noChangeArrowheads="1"/>
            </p:cNvSpPr>
            <p:nvPr/>
          </p:nvSpPr>
          <p:spPr bwMode="auto">
            <a:xfrm rot="-73854">
              <a:off x="1711" y="1930"/>
              <a:ext cx="4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5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49" name="Rectangle 99"/>
            <p:cNvSpPr>
              <a:spLocks noChangeArrowheads="1"/>
            </p:cNvSpPr>
            <p:nvPr/>
          </p:nvSpPr>
          <p:spPr bwMode="auto">
            <a:xfrm rot="-73854">
              <a:off x="1983" y="1938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10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0" name="Rectangle 100"/>
            <p:cNvSpPr>
              <a:spLocks noChangeArrowheads="1"/>
            </p:cNvSpPr>
            <p:nvPr/>
          </p:nvSpPr>
          <p:spPr bwMode="auto">
            <a:xfrm rot="-73854">
              <a:off x="2286" y="1951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15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1" name="Rectangle 101"/>
            <p:cNvSpPr>
              <a:spLocks noChangeArrowheads="1"/>
            </p:cNvSpPr>
            <p:nvPr/>
          </p:nvSpPr>
          <p:spPr bwMode="auto">
            <a:xfrm rot="-73854">
              <a:off x="2591" y="1963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20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2" name="Rectangle 102"/>
            <p:cNvSpPr>
              <a:spLocks noChangeArrowheads="1"/>
            </p:cNvSpPr>
            <p:nvPr/>
          </p:nvSpPr>
          <p:spPr bwMode="auto">
            <a:xfrm rot="-73854">
              <a:off x="2902" y="1978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25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3" name="Rectangle 103"/>
            <p:cNvSpPr>
              <a:spLocks noChangeArrowheads="1"/>
            </p:cNvSpPr>
            <p:nvPr/>
          </p:nvSpPr>
          <p:spPr bwMode="auto">
            <a:xfrm rot="-73854">
              <a:off x="3217" y="1987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30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4" name="Rectangle 104"/>
            <p:cNvSpPr>
              <a:spLocks noChangeArrowheads="1"/>
            </p:cNvSpPr>
            <p:nvPr/>
          </p:nvSpPr>
          <p:spPr bwMode="auto">
            <a:xfrm rot="-73854">
              <a:off x="3545" y="2001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35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5" name="Rectangle 105"/>
            <p:cNvSpPr>
              <a:spLocks noChangeArrowheads="1"/>
            </p:cNvSpPr>
            <p:nvPr/>
          </p:nvSpPr>
          <p:spPr bwMode="auto">
            <a:xfrm rot="-73854">
              <a:off x="3870" y="2014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40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6" name="Rectangle 106"/>
            <p:cNvSpPr>
              <a:spLocks noChangeArrowheads="1"/>
            </p:cNvSpPr>
            <p:nvPr/>
          </p:nvSpPr>
          <p:spPr bwMode="auto">
            <a:xfrm rot="-73854">
              <a:off x="4208" y="2028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45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7" name="Rectangle 107"/>
            <p:cNvSpPr>
              <a:spLocks noChangeArrowheads="1"/>
            </p:cNvSpPr>
            <p:nvPr/>
          </p:nvSpPr>
          <p:spPr bwMode="auto">
            <a:xfrm rot="-73854">
              <a:off x="4545" y="2043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50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8" name="Rectangle 108"/>
            <p:cNvSpPr>
              <a:spLocks noChangeArrowheads="1"/>
            </p:cNvSpPr>
            <p:nvPr/>
          </p:nvSpPr>
          <p:spPr bwMode="auto">
            <a:xfrm rot="-73854">
              <a:off x="4898" y="2057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55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59" name="Rectangle 109"/>
            <p:cNvSpPr>
              <a:spLocks noChangeArrowheads="1"/>
            </p:cNvSpPr>
            <p:nvPr/>
          </p:nvSpPr>
          <p:spPr bwMode="auto">
            <a:xfrm rot="-73854">
              <a:off x="5244" y="2069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latin typeface="Geneva" charset="0"/>
                </a:rPr>
                <a:t>60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9060" name="Line 110"/>
            <p:cNvSpPr>
              <a:spLocks noChangeShapeType="1"/>
            </p:cNvSpPr>
            <p:nvPr/>
          </p:nvSpPr>
          <p:spPr bwMode="auto">
            <a:xfrm rot="21526147" flipH="1">
              <a:off x="1400" y="1826"/>
              <a:ext cx="4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61" name="Line 111"/>
            <p:cNvSpPr>
              <a:spLocks noChangeShapeType="1"/>
            </p:cNvSpPr>
            <p:nvPr/>
          </p:nvSpPr>
          <p:spPr bwMode="auto">
            <a:xfrm rot="21526147" flipH="1">
              <a:off x="1385" y="1679"/>
              <a:ext cx="4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62" name="Line 112"/>
            <p:cNvSpPr>
              <a:spLocks noChangeShapeType="1"/>
            </p:cNvSpPr>
            <p:nvPr/>
          </p:nvSpPr>
          <p:spPr bwMode="auto">
            <a:xfrm rot="21526147" flipH="1">
              <a:off x="1368" y="1532"/>
              <a:ext cx="4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63" name="Line 113"/>
            <p:cNvSpPr>
              <a:spLocks noChangeShapeType="1"/>
            </p:cNvSpPr>
            <p:nvPr/>
          </p:nvSpPr>
          <p:spPr bwMode="auto">
            <a:xfrm rot="21526147" flipH="1">
              <a:off x="1351" y="1382"/>
              <a:ext cx="4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64" name="Line 114"/>
            <p:cNvSpPr>
              <a:spLocks noChangeShapeType="1"/>
            </p:cNvSpPr>
            <p:nvPr/>
          </p:nvSpPr>
          <p:spPr bwMode="auto">
            <a:xfrm rot="21526147" flipH="1">
              <a:off x="1335" y="1230"/>
              <a:ext cx="4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65" name="Line 115"/>
            <p:cNvSpPr>
              <a:spLocks noChangeShapeType="1"/>
            </p:cNvSpPr>
            <p:nvPr/>
          </p:nvSpPr>
          <p:spPr bwMode="auto">
            <a:xfrm rot="21526147" flipH="1">
              <a:off x="1319" y="1075"/>
              <a:ext cx="4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66" name="Line 116"/>
            <p:cNvSpPr>
              <a:spLocks noChangeShapeType="1"/>
            </p:cNvSpPr>
            <p:nvPr/>
          </p:nvSpPr>
          <p:spPr bwMode="auto">
            <a:xfrm rot="21526147" flipH="1">
              <a:off x="1303" y="920"/>
              <a:ext cx="4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67" name="Rectangle 117"/>
            <p:cNvSpPr>
              <a:spLocks noChangeArrowheads="1"/>
            </p:cNvSpPr>
            <p:nvPr/>
          </p:nvSpPr>
          <p:spPr bwMode="auto">
            <a:xfrm rot="-73853">
              <a:off x="1219" y="1787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latin typeface="Geneva" charset="0"/>
                </a:rPr>
                <a:t>0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9068" name="Rectangle 118"/>
            <p:cNvSpPr>
              <a:spLocks noChangeArrowheads="1"/>
            </p:cNvSpPr>
            <p:nvPr/>
          </p:nvSpPr>
          <p:spPr bwMode="auto">
            <a:xfrm rot="-73853">
              <a:off x="1120" y="1639"/>
              <a:ext cx="14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latin typeface="Geneva" charset="0"/>
                </a:rPr>
                <a:t>0,5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9069" name="Rectangle 119"/>
            <p:cNvSpPr>
              <a:spLocks noChangeArrowheads="1"/>
            </p:cNvSpPr>
            <p:nvPr/>
          </p:nvSpPr>
          <p:spPr bwMode="auto">
            <a:xfrm rot="-73853">
              <a:off x="1216" y="1490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latin typeface="Geneva" charset="0"/>
                </a:rPr>
                <a:t>1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9070" name="Rectangle 120"/>
            <p:cNvSpPr>
              <a:spLocks noChangeArrowheads="1"/>
            </p:cNvSpPr>
            <p:nvPr/>
          </p:nvSpPr>
          <p:spPr bwMode="auto">
            <a:xfrm rot="-73853">
              <a:off x="1108" y="1342"/>
              <a:ext cx="14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latin typeface="Geneva" charset="0"/>
                </a:rPr>
                <a:t>1,5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9071" name="Rectangle 121"/>
            <p:cNvSpPr>
              <a:spLocks noChangeArrowheads="1"/>
            </p:cNvSpPr>
            <p:nvPr/>
          </p:nvSpPr>
          <p:spPr bwMode="auto">
            <a:xfrm rot="-73853">
              <a:off x="1203" y="1189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latin typeface="Geneva" charset="0"/>
                </a:rPr>
                <a:t>2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9072" name="Rectangle 122"/>
            <p:cNvSpPr>
              <a:spLocks noChangeArrowheads="1"/>
            </p:cNvSpPr>
            <p:nvPr/>
          </p:nvSpPr>
          <p:spPr bwMode="auto">
            <a:xfrm rot="-73853">
              <a:off x="1104" y="1034"/>
              <a:ext cx="14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latin typeface="Geneva" charset="0"/>
                </a:rPr>
                <a:t>2,5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9073" name="Rectangle 123"/>
            <p:cNvSpPr>
              <a:spLocks noChangeArrowheads="1"/>
            </p:cNvSpPr>
            <p:nvPr/>
          </p:nvSpPr>
          <p:spPr bwMode="auto">
            <a:xfrm rot="-73853">
              <a:off x="1195" y="877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latin typeface="Geneva" charset="0"/>
                </a:rPr>
                <a:t>3</a:t>
              </a:r>
              <a:endParaRPr lang="en-GB" sz="1400">
                <a:latin typeface="Geneva" charset="0"/>
              </a:endParaRPr>
            </a:p>
          </p:txBody>
        </p:sp>
        <p:grpSp>
          <p:nvGrpSpPr>
            <p:cNvPr id="10" name="Group 124"/>
            <p:cNvGrpSpPr>
              <a:grpSpLocks/>
            </p:cNvGrpSpPr>
            <p:nvPr/>
          </p:nvGrpSpPr>
          <p:grpSpPr bwMode="auto">
            <a:xfrm rot="-73853">
              <a:off x="1446" y="889"/>
              <a:ext cx="3894" cy="932"/>
              <a:chOff x="841" y="580"/>
              <a:chExt cx="4237" cy="1243"/>
            </a:xfrm>
          </p:grpSpPr>
          <p:sp>
            <p:nvSpPr>
              <p:cNvPr id="69080" name="Freeform 125"/>
              <p:cNvSpPr>
                <a:spLocks/>
              </p:cNvSpPr>
              <p:nvPr/>
            </p:nvSpPr>
            <p:spPr bwMode="auto">
              <a:xfrm>
                <a:off x="2186" y="597"/>
                <a:ext cx="171" cy="28"/>
              </a:xfrm>
              <a:custGeom>
                <a:avLst/>
                <a:gdLst>
                  <a:gd name="T0" fmla="*/ 0 w 99"/>
                  <a:gd name="T1" fmla="*/ 26 h 28"/>
                  <a:gd name="T2" fmla="*/ 173 w 99"/>
                  <a:gd name="T3" fmla="*/ 0 h 28"/>
                  <a:gd name="T4" fmla="*/ 295 w 99"/>
                  <a:gd name="T5" fmla="*/ 3 h 28"/>
                  <a:gd name="T6" fmla="*/ 126 w 99"/>
                  <a:gd name="T7" fmla="*/ 28 h 28"/>
                  <a:gd name="T8" fmla="*/ 0 w 99"/>
                  <a:gd name="T9" fmla="*/ 26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"/>
                  <a:gd name="T16" fmla="*/ 0 h 28"/>
                  <a:gd name="T17" fmla="*/ 99 w 99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" h="28">
                    <a:moveTo>
                      <a:pt x="0" y="26"/>
                    </a:moveTo>
                    <a:lnTo>
                      <a:pt x="58" y="0"/>
                    </a:lnTo>
                    <a:lnTo>
                      <a:pt x="99" y="3"/>
                    </a:lnTo>
                    <a:lnTo>
                      <a:pt x="42" y="28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D4"/>
              </a:solidFill>
              <a:ln w="9525">
                <a:solidFill>
                  <a:srgbClr val="0000D4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" name="Group 126"/>
              <p:cNvGrpSpPr>
                <a:grpSpLocks/>
              </p:cNvGrpSpPr>
              <p:nvPr/>
            </p:nvGrpSpPr>
            <p:grpSpPr bwMode="auto">
              <a:xfrm>
                <a:off x="841" y="580"/>
                <a:ext cx="4237" cy="1243"/>
                <a:chOff x="841" y="580"/>
                <a:chExt cx="4237" cy="1243"/>
              </a:xfrm>
            </p:grpSpPr>
            <p:grpSp>
              <p:nvGrpSpPr>
                <p:cNvPr id="12" name="Group 127"/>
                <p:cNvGrpSpPr>
                  <a:grpSpLocks/>
                </p:cNvGrpSpPr>
                <p:nvPr/>
              </p:nvGrpSpPr>
              <p:grpSpPr bwMode="auto">
                <a:xfrm>
                  <a:off x="841" y="580"/>
                  <a:ext cx="4237" cy="1243"/>
                  <a:chOff x="841" y="580"/>
                  <a:chExt cx="4237" cy="1243"/>
                </a:xfrm>
              </p:grpSpPr>
              <p:grpSp>
                <p:nvGrpSpPr>
                  <p:cNvPr id="13" name="Group 128"/>
                  <p:cNvGrpSpPr>
                    <a:grpSpLocks/>
                  </p:cNvGrpSpPr>
                  <p:nvPr/>
                </p:nvGrpSpPr>
                <p:grpSpPr bwMode="auto">
                  <a:xfrm>
                    <a:off x="841" y="580"/>
                    <a:ext cx="4237" cy="1243"/>
                    <a:chOff x="841" y="580"/>
                    <a:chExt cx="4237" cy="1243"/>
                  </a:xfrm>
                </p:grpSpPr>
                <p:grpSp>
                  <p:nvGrpSpPr>
                    <p:cNvPr id="14" name="Group 12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41" y="580"/>
                      <a:ext cx="3619" cy="1243"/>
                      <a:chOff x="841" y="580"/>
                      <a:chExt cx="3619" cy="1243"/>
                    </a:xfrm>
                  </p:grpSpPr>
                  <p:grpSp>
                    <p:nvGrpSpPr>
                      <p:cNvPr id="15" name="Group 13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841" y="580"/>
                        <a:ext cx="3018" cy="1243"/>
                        <a:chOff x="841" y="580"/>
                        <a:chExt cx="3018" cy="1243"/>
                      </a:xfrm>
                    </p:grpSpPr>
                    <p:grpSp>
                      <p:nvGrpSpPr>
                        <p:cNvPr id="16" name="Group 13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841" y="580"/>
                          <a:ext cx="2293" cy="1243"/>
                          <a:chOff x="841" y="580"/>
                          <a:chExt cx="2293" cy="1243"/>
                        </a:xfrm>
                      </p:grpSpPr>
                      <p:grpSp>
                        <p:nvGrpSpPr>
                          <p:cNvPr id="17" name="Group 13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841" y="580"/>
                            <a:ext cx="1798" cy="1243"/>
                            <a:chOff x="841" y="580"/>
                            <a:chExt cx="1798" cy="1243"/>
                          </a:xfrm>
                        </p:grpSpPr>
                        <p:grpSp>
                          <p:nvGrpSpPr>
                            <p:cNvPr id="18" name="Group 133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841" y="580"/>
                              <a:ext cx="1445" cy="1243"/>
                              <a:chOff x="841" y="580"/>
                              <a:chExt cx="1445" cy="1243"/>
                            </a:xfrm>
                          </p:grpSpPr>
                          <p:grpSp>
                            <p:nvGrpSpPr>
                              <p:cNvPr id="19" name="Group 134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841" y="580"/>
                                <a:ext cx="1034" cy="1243"/>
                                <a:chOff x="841" y="580"/>
                                <a:chExt cx="1034" cy="1243"/>
                              </a:xfrm>
                            </p:grpSpPr>
                            <p:grpSp>
                              <p:nvGrpSpPr>
                                <p:cNvPr id="20" name="Group 135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841" y="993"/>
                                  <a:ext cx="912" cy="830"/>
                                  <a:chOff x="841" y="993"/>
                                  <a:chExt cx="912" cy="830"/>
                                </a:xfrm>
                              </p:grpSpPr>
                              <p:grpSp>
                                <p:nvGrpSpPr>
                                  <p:cNvPr id="21" name="Group 136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841" y="1190"/>
                                    <a:ext cx="853" cy="633"/>
                                    <a:chOff x="841" y="1190"/>
                                    <a:chExt cx="853" cy="633"/>
                                  </a:xfrm>
                                </p:grpSpPr>
                                <p:grpSp>
                                  <p:nvGrpSpPr>
                                    <p:cNvPr id="22" name="Group 137"/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841" y="1190"/>
                                      <a:ext cx="787" cy="633"/>
                                      <a:chOff x="841" y="1190"/>
                                      <a:chExt cx="787" cy="633"/>
                                    </a:xfrm>
                                  </p:grpSpPr>
                                  <p:grpSp>
                                    <p:nvGrpSpPr>
                                      <p:cNvPr id="23" name="Group 138"/>
                                      <p:cNvGrpSpPr>
                                        <a:grpSpLocks/>
                                      </p:cNvGrpSpPr>
                                      <p:nvPr/>
                                    </p:nvGrpSpPr>
                                    <p:grpSpPr bwMode="auto">
                                      <a:xfrm>
                                        <a:off x="841" y="1737"/>
                                        <a:ext cx="748" cy="86"/>
                                        <a:chOff x="841" y="1737"/>
                                        <a:chExt cx="748" cy="86"/>
                                      </a:xfrm>
                                    </p:grpSpPr>
                                    <p:sp>
                                      <p:nvSpPr>
                                        <p:cNvPr id="69143" name="Freeform 139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841" y="1737"/>
                                          <a:ext cx="176" cy="46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102"/>
                                            <a:gd name="T1" fmla="*/ 42 h 46"/>
                                            <a:gd name="T2" fmla="*/ 193 w 102"/>
                                            <a:gd name="T3" fmla="*/ 0 h 46"/>
                                            <a:gd name="T4" fmla="*/ 304 w 102"/>
                                            <a:gd name="T5" fmla="*/ 4 h 46"/>
                                            <a:gd name="T6" fmla="*/ 107 w 102"/>
                                            <a:gd name="T7" fmla="*/ 46 h 46"/>
                                            <a:gd name="T8" fmla="*/ 0 w 102"/>
                                            <a:gd name="T9" fmla="*/ 42 h 46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102"/>
                                            <a:gd name="T16" fmla="*/ 0 h 46"/>
                                            <a:gd name="T17" fmla="*/ 102 w 102"/>
                                            <a:gd name="T18" fmla="*/ 46 h 46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102" h="46">
                                              <a:moveTo>
                                                <a:pt x="0" y="42"/>
                                              </a:moveTo>
                                              <a:lnTo>
                                                <a:pt x="65" y="0"/>
                                              </a:lnTo>
                                              <a:lnTo>
                                                <a:pt x="102" y="4"/>
                                              </a:lnTo>
                                              <a:lnTo>
                                                <a:pt x="36" y="46"/>
                                              </a:lnTo>
                                              <a:lnTo>
                                                <a:pt x="0" y="42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9144" name="Freeform 140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903" y="1741"/>
                                          <a:ext cx="176" cy="47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102"/>
                                            <a:gd name="T1" fmla="*/ 42 h 47"/>
                                            <a:gd name="T2" fmla="*/ 197 w 102"/>
                                            <a:gd name="T3" fmla="*/ 0 h 47"/>
                                            <a:gd name="T4" fmla="*/ 304 w 102"/>
                                            <a:gd name="T5" fmla="*/ 4 h 47"/>
                                            <a:gd name="T6" fmla="*/ 110 w 102"/>
                                            <a:gd name="T7" fmla="*/ 47 h 47"/>
                                            <a:gd name="T8" fmla="*/ 0 w 102"/>
                                            <a:gd name="T9" fmla="*/ 42 h 47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102"/>
                                            <a:gd name="T16" fmla="*/ 0 h 47"/>
                                            <a:gd name="T17" fmla="*/ 102 w 102"/>
                                            <a:gd name="T18" fmla="*/ 47 h 47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102" h="47">
                                              <a:moveTo>
                                                <a:pt x="0" y="42"/>
                                              </a:moveTo>
                                              <a:lnTo>
                                                <a:pt x="66" y="0"/>
                                              </a:lnTo>
                                              <a:lnTo>
                                                <a:pt x="102" y="4"/>
                                              </a:lnTo>
                                              <a:lnTo>
                                                <a:pt x="37" y="47"/>
                                              </a:lnTo>
                                              <a:lnTo>
                                                <a:pt x="0" y="42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9145" name="Freeform 141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967" y="1745"/>
                                          <a:ext cx="176" cy="46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102"/>
                                            <a:gd name="T1" fmla="*/ 43 h 46"/>
                                            <a:gd name="T2" fmla="*/ 193 w 102"/>
                                            <a:gd name="T3" fmla="*/ 0 h 46"/>
                                            <a:gd name="T4" fmla="*/ 304 w 102"/>
                                            <a:gd name="T5" fmla="*/ 5 h 46"/>
                                            <a:gd name="T6" fmla="*/ 110 w 102"/>
                                            <a:gd name="T7" fmla="*/ 46 h 46"/>
                                            <a:gd name="T8" fmla="*/ 0 w 102"/>
                                            <a:gd name="T9" fmla="*/ 43 h 46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102"/>
                                            <a:gd name="T16" fmla="*/ 0 h 46"/>
                                            <a:gd name="T17" fmla="*/ 102 w 102"/>
                                            <a:gd name="T18" fmla="*/ 46 h 46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102" h="46">
                                              <a:moveTo>
                                                <a:pt x="0" y="43"/>
                                              </a:moveTo>
                                              <a:lnTo>
                                                <a:pt x="65" y="0"/>
                                              </a:lnTo>
                                              <a:lnTo>
                                                <a:pt x="102" y="5"/>
                                              </a:lnTo>
                                              <a:lnTo>
                                                <a:pt x="37" y="46"/>
                                              </a:lnTo>
                                              <a:lnTo>
                                                <a:pt x="0" y="43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9146" name="Freeform 142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031" y="1750"/>
                                          <a:ext cx="174" cy="46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101"/>
                                            <a:gd name="T1" fmla="*/ 41 h 46"/>
                                            <a:gd name="T2" fmla="*/ 193 w 101"/>
                                            <a:gd name="T3" fmla="*/ 0 h 46"/>
                                            <a:gd name="T4" fmla="*/ 300 w 101"/>
                                            <a:gd name="T5" fmla="*/ 4 h 46"/>
                                            <a:gd name="T6" fmla="*/ 112 w 101"/>
                                            <a:gd name="T7" fmla="*/ 46 h 46"/>
                                            <a:gd name="T8" fmla="*/ 0 w 101"/>
                                            <a:gd name="T9" fmla="*/ 41 h 46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101"/>
                                            <a:gd name="T16" fmla="*/ 0 h 46"/>
                                            <a:gd name="T17" fmla="*/ 101 w 101"/>
                                            <a:gd name="T18" fmla="*/ 46 h 46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101" h="46">
                                              <a:moveTo>
                                                <a:pt x="0" y="41"/>
                                              </a:moveTo>
                                              <a:lnTo>
                                                <a:pt x="65" y="0"/>
                                              </a:lnTo>
                                              <a:lnTo>
                                                <a:pt x="101" y="4"/>
                                              </a:lnTo>
                                              <a:lnTo>
                                                <a:pt x="38" y="46"/>
                                              </a:lnTo>
                                              <a:lnTo>
                                                <a:pt x="0" y="41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9147" name="Freeform 143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097" y="1754"/>
                                          <a:ext cx="171" cy="47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99"/>
                                            <a:gd name="T1" fmla="*/ 42 h 47"/>
                                            <a:gd name="T2" fmla="*/ 188 w 99"/>
                                            <a:gd name="T3" fmla="*/ 0 h 47"/>
                                            <a:gd name="T4" fmla="*/ 295 w 99"/>
                                            <a:gd name="T5" fmla="*/ 5 h 47"/>
                                            <a:gd name="T6" fmla="*/ 107 w 99"/>
                                            <a:gd name="T7" fmla="*/ 47 h 47"/>
                                            <a:gd name="T8" fmla="*/ 0 w 99"/>
                                            <a:gd name="T9" fmla="*/ 42 h 47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99"/>
                                            <a:gd name="T16" fmla="*/ 0 h 47"/>
                                            <a:gd name="T17" fmla="*/ 99 w 99"/>
                                            <a:gd name="T18" fmla="*/ 47 h 47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99" h="47">
                                              <a:moveTo>
                                                <a:pt x="0" y="42"/>
                                              </a:moveTo>
                                              <a:lnTo>
                                                <a:pt x="63" y="0"/>
                                              </a:lnTo>
                                              <a:lnTo>
                                                <a:pt x="99" y="5"/>
                                              </a:lnTo>
                                              <a:lnTo>
                                                <a:pt x="36" y="47"/>
                                              </a:lnTo>
                                              <a:lnTo>
                                                <a:pt x="0" y="42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9148" name="Freeform 144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159" y="1759"/>
                                          <a:ext cx="174" cy="46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101"/>
                                            <a:gd name="T1" fmla="*/ 42 h 46"/>
                                            <a:gd name="T2" fmla="*/ 188 w 101"/>
                                            <a:gd name="T3" fmla="*/ 0 h 46"/>
                                            <a:gd name="T4" fmla="*/ 300 w 101"/>
                                            <a:gd name="T5" fmla="*/ 4 h 46"/>
                                            <a:gd name="T6" fmla="*/ 112 w 101"/>
                                            <a:gd name="T7" fmla="*/ 46 h 46"/>
                                            <a:gd name="T8" fmla="*/ 0 w 101"/>
                                            <a:gd name="T9" fmla="*/ 42 h 46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101"/>
                                            <a:gd name="T16" fmla="*/ 0 h 46"/>
                                            <a:gd name="T17" fmla="*/ 101 w 101"/>
                                            <a:gd name="T18" fmla="*/ 46 h 46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101" h="46">
                                              <a:moveTo>
                                                <a:pt x="0" y="42"/>
                                              </a:moveTo>
                                              <a:lnTo>
                                                <a:pt x="63" y="0"/>
                                              </a:lnTo>
                                              <a:lnTo>
                                                <a:pt x="101" y="4"/>
                                              </a:lnTo>
                                              <a:lnTo>
                                                <a:pt x="38" y="46"/>
                                              </a:lnTo>
                                              <a:lnTo>
                                                <a:pt x="0" y="42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9149" name="Freeform 145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224" y="1763"/>
                                          <a:ext cx="171" cy="47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99"/>
                                            <a:gd name="T1" fmla="*/ 42 h 47"/>
                                            <a:gd name="T2" fmla="*/ 188 w 99"/>
                                            <a:gd name="T3" fmla="*/ 0 h 47"/>
                                            <a:gd name="T4" fmla="*/ 295 w 99"/>
                                            <a:gd name="T5" fmla="*/ 4 h 47"/>
                                            <a:gd name="T6" fmla="*/ 111 w 99"/>
                                            <a:gd name="T7" fmla="*/ 47 h 47"/>
                                            <a:gd name="T8" fmla="*/ 0 w 99"/>
                                            <a:gd name="T9" fmla="*/ 42 h 47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99"/>
                                            <a:gd name="T16" fmla="*/ 0 h 47"/>
                                            <a:gd name="T17" fmla="*/ 99 w 99"/>
                                            <a:gd name="T18" fmla="*/ 47 h 47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99" h="47">
                                              <a:moveTo>
                                                <a:pt x="0" y="42"/>
                                              </a:moveTo>
                                              <a:lnTo>
                                                <a:pt x="63" y="0"/>
                                              </a:lnTo>
                                              <a:lnTo>
                                                <a:pt x="99" y="4"/>
                                              </a:lnTo>
                                              <a:lnTo>
                                                <a:pt x="37" y="47"/>
                                              </a:lnTo>
                                              <a:lnTo>
                                                <a:pt x="0" y="42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9150" name="Freeform 146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288" y="1767"/>
                                          <a:ext cx="171" cy="48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99"/>
                                            <a:gd name="T1" fmla="*/ 43 h 48"/>
                                            <a:gd name="T2" fmla="*/ 185 w 99"/>
                                            <a:gd name="T3" fmla="*/ 0 h 48"/>
                                            <a:gd name="T4" fmla="*/ 295 w 99"/>
                                            <a:gd name="T5" fmla="*/ 5 h 48"/>
                                            <a:gd name="T6" fmla="*/ 111 w 99"/>
                                            <a:gd name="T7" fmla="*/ 48 h 48"/>
                                            <a:gd name="T8" fmla="*/ 0 w 99"/>
                                            <a:gd name="T9" fmla="*/ 43 h 48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99"/>
                                            <a:gd name="T16" fmla="*/ 0 h 48"/>
                                            <a:gd name="T17" fmla="*/ 99 w 99"/>
                                            <a:gd name="T18" fmla="*/ 48 h 48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99" h="48">
                                              <a:moveTo>
                                                <a:pt x="0" y="43"/>
                                              </a:moveTo>
                                              <a:lnTo>
                                                <a:pt x="62" y="0"/>
                                              </a:lnTo>
                                              <a:lnTo>
                                                <a:pt x="99" y="5"/>
                                              </a:lnTo>
                                              <a:lnTo>
                                                <a:pt x="37" y="48"/>
                                              </a:lnTo>
                                              <a:lnTo>
                                                <a:pt x="0" y="43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9151" name="Freeform 147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352" y="1772"/>
                                          <a:ext cx="171" cy="47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99"/>
                                            <a:gd name="T1" fmla="*/ 43 h 47"/>
                                            <a:gd name="T2" fmla="*/ 185 w 99"/>
                                            <a:gd name="T3" fmla="*/ 0 h 47"/>
                                            <a:gd name="T4" fmla="*/ 295 w 99"/>
                                            <a:gd name="T5" fmla="*/ 4 h 47"/>
                                            <a:gd name="T6" fmla="*/ 114 w 99"/>
                                            <a:gd name="T7" fmla="*/ 47 h 47"/>
                                            <a:gd name="T8" fmla="*/ 0 w 99"/>
                                            <a:gd name="T9" fmla="*/ 43 h 47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99"/>
                                            <a:gd name="T16" fmla="*/ 0 h 47"/>
                                            <a:gd name="T17" fmla="*/ 99 w 99"/>
                                            <a:gd name="T18" fmla="*/ 47 h 47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99" h="47">
                                              <a:moveTo>
                                                <a:pt x="0" y="43"/>
                                              </a:moveTo>
                                              <a:lnTo>
                                                <a:pt x="62" y="0"/>
                                              </a:lnTo>
                                              <a:lnTo>
                                                <a:pt x="99" y="4"/>
                                              </a:lnTo>
                                              <a:lnTo>
                                                <a:pt x="38" y="47"/>
                                              </a:lnTo>
                                              <a:lnTo>
                                                <a:pt x="0" y="43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9152" name="Freeform 148"/>
                                        <p:cNvSpPr>
                                          <a:spLocks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418" y="1776"/>
                                          <a:ext cx="171" cy="47"/>
                                        </a:xfrm>
                                        <a:custGeom>
                                          <a:avLst/>
                                          <a:gdLst>
                                            <a:gd name="T0" fmla="*/ 0 w 99"/>
                                            <a:gd name="T1" fmla="*/ 43 h 47"/>
                                            <a:gd name="T2" fmla="*/ 181 w 99"/>
                                            <a:gd name="T3" fmla="*/ 0 h 47"/>
                                            <a:gd name="T4" fmla="*/ 295 w 99"/>
                                            <a:gd name="T5" fmla="*/ 5 h 47"/>
                                            <a:gd name="T6" fmla="*/ 114 w 99"/>
                                            <a:gd name="T7" fmla="*/ 47 h 47"/>
                                            <a:gd name="T8" fmla="*/ 0 w 99"/>
                                            <a:gd name="T9" fmla="*/ 43 h 47"/>
                                            <a:gd name="T10" fmla="*/ 0 60000 65536"/>
                                            <a:gd name="T11" fmla="*/ 0 60000 65536"/>
                                            <a:gd name="T12" fmla="*/ 0 60000 65536"/>
                                            <a:gd name="T13" fmla="*/ 0 60000 65536"/>
                                            <a:gd name="T14" fmla="*/ 0 60000 65536"/>
                                            <a:gd name="T15" fmla="*/ 0 w 99"/>
                                            <a:gd name="T16" fmla="*/ 0 h 47"/>
                                            <a:gd name="T17" fmla="*/ 99 w 99"/>
                                            <a:gd name="T18" fmla="*/ 47 h 47"/>
                                          </a:gdLst>
                                          <a:ahLst/>
                                          <a:cxnLst>
                                            <a:cxn ang="T10">
                                              <a:pos x="T0" y="T1"/>
                                            </a:cxn>
                                            <a:cxn ang="T11">
                                              <a:pos x="T2" y="T3"/>
                                            </a:cxn>
                                            <a:cxn ang="T12">
                                              <a:pos x="T4" y="T5"/>
                                            </a:cxn>
                                            <a:cxn ang="T13">
                                              <a:pos x="T6" y="T7"/>
                                            </a:cxn>
                                            <a:cxn ang="T14">
                                              <a:pos x="T8" y="T9"/>
                                            </a:cxn>
                                          </a:cxnLst>
                                          <a:rect l="T15" t="T16" r="T17" b="T18"/>
                                          <a:pathLst>
                                            <a:path w="99" h="47">
                                              <a:moveTo>
                                                <a:pt x="0" y="43"/>
                                              </a:moveTo>
                                              <a:lnTo>
                                                <a:pt x="61" y="0"/>
                                              </a:lnTo>
                                              <a:lnTo>
                                                <a:pt x="99" y="5"/>
                                              </a:lnTo>
                                              <a:lnTo>
                                                <a:pt x="38" y="47"/>
                                              </a:lnTo>
                                              <a:lnTo>
                                                <a:pt x="0" y="43"/>
                                              </a:lnTo>
                                              <a:close/>
                                            </a:path>
                                          </a:pathLst>
                                        </a:custGeom>
                                        <a:solidFill>
                                          <a:srgbClr val="0000D4"/>
                                        </a:solidFill>
                                        <a:ln w="9525">
                                          <a:solidFill>
                                            <a:srgbClr val="0000D4"/>
                                          </a:solidFill>
                                          <a:round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>
                                          <a:prstTxWarp prst="textNoShape">
                                            <a:avLst/>
                                          </a:prstTxWarp>
                                        </a:bodyPr>
                                        <a:lstStyle/>
                                        <a:p>
                                          <a:endParaRPr lang="en-US"/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69142" name="Freeform 149"/>
                                      <p:cNvSpPr>
                                        <a:spLocks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1483" y="1190"/>
                                        <a:ext cx="145" cy="633"/>
                                      </a:xfrm>
                                      <a:custGeom>
                                        <a:avLst/>
                                        <a:gdLst>
                                          <a:gd name="T0" fmla="*/ 0 w 84"/>
                                          <a:gd name="T1" fmla="*/ 633 h 633"/>
                                          <a:gd name="T2" fmla="*/ 181 w 84"/>
                                          <a:gd name="T3" fmla="*/ 591 h 633"/>
                                          <a:gd name="T4" fmla="*/ 250 w 84"/>
                                          <a:gd name="T5" fmla="*/ 0 h 633"/>
                                          <a:gd name="T6" fmla="*/ 69 w 84"/>
                                          <a:gd name="T7" fmla="*/ 35 h 633"/>
                                          <a:gd name="T8" fmla="*/ 0 w 84"/>
                                          <a:gd name="T9" fmla="*/ 633 h 633"/>
                                          <a:gd name="T10" fmla="*/ 0 60000 65536"/>
                                          <a:gd name="T11" fmla="*/ 0 60000 65536"/>
                                          <a:gd name="T12" fmla="*/ 0 60000 65536"/>
                                          <a:gd name="T13" fmla="*/ 0 60000 65536"/>
                                          <a:gd name="T14" fmla="*/ 0 60000 65536"/>
                                          <a:gd name="T15" fmla="*/ 0 w 84"/>
                                          <a:gd name="T16" fmla="*/ 0 h 633"/>
                                          <a:gd name="T17" fmla="*/ 84 w 84"/>
                                          <a:gd name="T18" fmla="*/ 633 h 633"/>
                                        </a:gdLst>
                                        <a:ahLst/>
                                        <a:cxnLst>
                                          <a:cxn ang="T10">
                                            <a:pos x="T0" y="T1"/>
                                          </a:cxn>
                                          <a:cxn ang="T11">
                                            <a:pos x="T2" y="T3"/>
                                          </a:cxn>
                                          <a:cxn ang="T12">
                                            <a:pos x="T4" y="T5"/>
                                          </a:cxn>
                                          <a:cxn ang="T13">
                                            <a:pos x="T6" y="T7"/>
                                          </a:cxn>
                                          <a:cxn ang="T14">
                                            <a:pos x="T8" y="T9"/>
                                          </a:cxn>
                                        </a:cxnLst>
                                        <a:rect l="T15" t="T16" r="T17" b="T18"/>
                                        <a:pathLst>
                                          <a:path w="84" h="633">
                                            <a:moveTo>
                                              <a:pt x="0" y="633"/>
                                            </a:moveTo>
                                            <a:lnTo>
                                              <a:pt x="61" y="591"/>
                                            </a:lnTo>
                                            <a:lnTo>
                                              <a:pt x="84" y="0"/>
                                            </a:lnTo>
                                            <a:lnTo>
                                              <a:pt x="23" y="35"/>
                                            </a:lnTo>
                                            <a:lnTo>
                                              <a:pt x="0" y="633"/>
                                            </a:lnTo>
                                            <a:close/>
                                          </a:path>
                                        </a:pathLst>
                                      </a:custGeom>
                                      <a:solidFill>
                                        <a:srgbClr val="00006A"/>
                                      </a:solidFill>
                                      <a:ln w="9525">
                                        <a:solidFill>
                                          <a:srgbClr val="0000D4"/>
                                        </a:solidFill>
                                        <a:round/>
                                        <a:headEnd/>
                                        <a:tailEnd/>
                                      </a:ln>
                                    </p:spPr>
                                    <p:txBody>
                                      <a:bodyPr>
                                        <a:prstTxWarp prst="textNoShape">
                                          <a:avLst/>
                                        </a:prstTxWarp>
                                      </a:bodyPr>
                                      <a:lstStyle/>
                                      <a:p>
                                        <a:endParaRPr lang="en-U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69140" name="Freeform 150"/>
                                    <p:cNvSpPr>
                                      <a:spLocks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1523" y="1190"/>
                                      <a:ext cx="171" cy="37"/>
                                    </a:xfrm>
                                    <a:custGeom>
                                      <a:avLst/>
                                      <a:gdLst>
                                        <a:gd name="T0" fmla="*/ 0 w 99"/>
                                        <a:gd name="T1" fmla="*/ 35 h 37"/>
                                        <a:gd name="T2" fmla="*/ 181 w 99"/>
                                        <a:gd name="T3" fmla="*/ 0 h 37"/>
                                        <a:gd name="T4" fmla="*/ 295 w 99"/>
                                        <a:gd name="T5" fmla="*/ 4 h 37"/>
                                        <a:gd name="T6" fmla="*/ 114 w 99"/>
                                        <a:gd name="T7" fmla="*/ 37 h 37"/>
                                        <a:gd name="T8" fmla="*/ 0 w 99"/>
                                        <a:gd name="T9" fmla="*/ 35 h 37"/>
                                        <a:gd name="T10" fmla="*/ 0 60000 65536"/>
                                        <a:gd name="T11" fmla="*/ 0 60000 65536"/>
                                        <a:gd name="T12" fmla="*/ 0 60000 65536"/>
                                        <a:gd name="T13" fmla="*/ 0 60000 65536"/>
                                        <a:gd name="T14" fmla="*/ 0 60000 65536"/>
                                        <a:gd name="T15" fmla="*/ 0 w 99"/>
                                        <a:gd name="T16" fmla="*/ 0 h 37"/>
                                        <a:gd name="T17" fmla="*/ 99 w 99"/>
                                        <a:gd name="T18" fmla="*/ 37 h 37"/>
                                      </a:gdLst>
                                      <a:ahLst/>
                                      <a:cxnLst>
                                        <a:cxn ang="T10">
                                          <a:pos x="T0" y="T1"/>
                                        </a:cxn>
                                        <a:cxn ang="T11">
                                          <a:pos x="T2" y="T3"/>
                                        </a:cxn>
                                        <a:cxn ang="T12">
                                          <a:pos x="T4" y="T5"/>
                                        </a:cxn>
                                        <a:cxn ang="T13">
                                          <a:pos x="T6" y="T7"/>
                                        </a:cxn>
                                        <a:cxn ang="T14">
                                          <a:pos x="T8" y="T9"/>
                                        </a:cxn>
                                      </a:cxnLst>
                                      <a:rect l="T15" t="T16" r="T17" b="T18"/>
                                      <a:pathLst>
                                        <a:path w="99" h="37">
                                          <a:moveTo>
                                            <a:pt x="0" y="35"/>
                                          </a:moveTo>
                                          <a:lnTo>
                                            <a:pt x="61" y="0"/>
                                          </a:lnTo>
                                          <a:lnTo>
                                            <a:pt x="99" y="4"/>
                                          </a:lnTo>
                                          <a:lnTo>
                                            <a:pt x="38" y="37"/>
                                          </a:lnTo>
                                          <a:lnTo>
                                            <a:pt x="0" y="35"/>
                                          </a:lnTo>
                                          <a:close/>
                                        </a:path>
                                      </a:pathLst>
                                    </a:custGeom>
                                    <a:solidFill>
                                      <a:srgbClr val="0000D4"/>
                                    </a:solidFill>
                                    <a:ln w="9525">
                                      <a:solidFill>
                                        <a:srgbClr val="0000D4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endParaRPr lang="en-US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69138" name="Freeform 151"/>
                                  <p:cNvSpPr>
                                    <a:spLocks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589" y="993"/>
                                    <a:ext cx="164" cy="234"/>
                                  </a:xfrm>
                                  <a:custGeom>
                                    <a:avLst/>
                                    <a:gdLst>
                                      <a:gd name="T0" fmla="*/ 0 w 95"/>
                                      <a:gd name="T1" fmla="*/ 234 h 234"/>
                                      <a:gd name="T2" fmla="*/ 181 w 95"/>
                                      <a:gd name="T3" fmla="*/ 201 h 234"/>
                                      <a:gd name="T4" fmla="*/ 283 w 95"/>
                                      <a:gd name="T5" fmla="*/ 0 h 234"/>
                                      <a:gd name="T6" fmla="*/ 102 w 95"/>
                                      <a:gd name="T7" fmla="*/ 31 h 234"/>
                                      <a:gd name="T8" fmla="*/ 0 w 95"/>
                                      <a:gd name="T9" fmla="*/ 234 h 234"/>
                                      <a:gd name="T10" fmla="*/ 0 60000 65536"/>
                                      <a:gd name="T11" fmla="*/ 0 60000 65536"/>
                                      <a:gd name="T12" fmla="*/ 0 60000 65536"/>
                                      <a:gd name="T13" fmla="*/ 0 60000 65536"/>
                                      <a:gd name="T14" fmla="*/ 0 60000 65536"/>
                                      <a:gd name="T15" fmla="*/ 0 w 95"/>
                                      <a:gd name="T16" fmla="*/ 0 h 234"/>
                                      <a:gd name="T17" fmla="*/ 95 w 95"/>
                                      <a:gd name="T18" fmla="*/ 234 h 234"/>
                                    </a:gdLst>
                                    <a:ahLst/>
                                    <a:cxnLst>
                                      <a:cxn ang="T10">
                                        <a:pos x="T0" y="T1"/>
                                      </a:cxn>
                                      <a:cxn ang="T11">
                                        <a:pos x="T2" y="T3"/>
                                      </a:cxn>
                                      <a:cxn ang="T12">
                                        <a:pos x="T4" y="T5"/>
                                      </a:cxn>
                                      <a:cxn ang="T13">
                                        <a:pos x="T6" y="T7"/>
                                      </a:cxn>
                                      <a:cxn ang="T14">
                                        <a:pos x="T8" y="T9"/>
                                      </a:cxn>
                                    </a:cxnLst>
                                    <a:rect l="T15" t="T16" r="T17" b="T18"/>
                                    <a:pathLst>
                                      <a:path w="95" h="234">
                                        <a:moveTo>
                                          <a:pt x="0" y="234"/>
                                        </a:moveTo>
                                        <a:lnTo>
                                          <a:pt x="61" y="201"/>
                                        </a:lnTo>
                                        <a:lnTo>
                                          <a:pt x="95" y="0"/>
                                        </a:lnTo>
                                        <a:lnTo>
                                          <a:pt x="34" y="31"/>
                                        </a:lnTo>
                                        <a:lnTo>
                                          <a:pt x="0" y="234"/>
                                        </a:lnTo>
                                        <a:close/>
                                      </a:path>
                                    </a:pathLst>
                                  </a:custGeom>
                                  <a:solidFill>
                                    <a:srgbClr val="00006A"/>
                                  </a:solidFill>
                                  <a:ln w="9525">
                                    <a:solidFill>
                                      <a:srgbClr val="0000D4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endParaRPr lang="en-U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69136" name="Freeform 152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1717" y="580"/>
                                  <a:ext cx="158" cy="447"/>
                                </a:xfrm>
                                <a:custGeom>
                                  <a:avLst/>
                                  <a:gdLst>
                                    <a:gd name="T0" fmla="*/ 0 w 92"/>
                                    <a:gd name="T1" fmla="*/ 447 h 447"/>
                                    <a:gd name="T2" fmla="*/ 177 w 92"/>
                                    <a:gd name="T3" fmla="*/ 416 h 447"/>
                                    <a:gd name="T4" fmla="*/ 271 w 92"/>
                                    <a:gd name="T5" fmla="*/ 0 h 447"/>
                                    <a:gd name="T6" fmla="*/ 91 w 92"/>
                                    <a:gd name="T7" fmla="*/ 26 h 447"/>
                                    <a:gd name="T8" fmla="*/ 0 w 92"/>
                                    <a:gd name="T9" fmla="*/ 447 h 447"/>
                                    <a:gd name="T10" fmla="*/ 0 60000 65536"/>
                                    <a:gd name="T11" fmla="*/ 0 60000 65536"/>
                                    <a:gd name="T12" fmla="*/ 0 60000 65536"/>
                                    <a:gd name="T13" fmla="*/ 0 60000 65536"/>
                                    <a:gd name="T14" fmla="*/ 0 60000 65536"/>
                                    <a:gd name="T15" fmla="*/ 0 w 92"/>
                                    <a:gd name="T16" fmla="*/ 0 h 447"/>
                                    <a:gd name="T17" fmla="*/ 92 w 92"/>
                                    <a:gd name="T18" fmla="*/ 447 h 447"/>
                                  </a:gdLst>
                                  <a:ahLst/>
                                  <a:cxnLst>
                                    <a:cxn ang="T10">
                                      <a:pos x="T0" y="T1"/>
                                    </a:cxn>
                                    <a:cxn ang="T11">
                                      <a:pos x="T2" y="T3"/>
                                    </a:cxn>
                                    <a:cxn ang="T12">
                                      <a:pos x="T4" y="T5"/>
                                    </a:cxn>
                                    <a:cxn ang="T13">
                                      <a:pos x="T6" y="T7"/>
                                    </a:cxn>
                                    <a:cxn ang="T14">
                                      <a:pos x="T8" y="T9"/>
                                    </a:cxn>
                                  </a:cxnLst>
                                  <a:rect l="T15" t="T16" r="T17" b="T18"/>
                                  <a:pathLst>
                                    <a:path w="92" h="447">
                                      <a:moveTo>
                                        <a:pt x="0" y="447"/>
                                      </a:moveTo>
                                      <a:lnTo>
                                        <a:pt x="60" y="416"/>
                                      </a:lnTo>
                                      <a:lnTo>
                                        <a:pt x="92" y="0"/>
                                      </a:lnTo>
                                      <a:lnTo>
                                        <a:pt x="31" y="26"/>
                                      </a:lnTo>
                                      <a:lnTo>
                                        <a:pt x="0" y="447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00006A"/>
                                </a:solidFill>
                                <a:ln w="9525">
                                  <a:solidFill>
                                    <a:srgbClr val="0000D4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24" name="Group 153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770" y="580"/>
                                <a:ext cx="516" cy="43"/>
                                <a:chOff x="1770" y="580"/>
                                <a:chExt cx="516" cy="43"/>
                              </a:xfrm>
                            </p:grpSpPr>
                            <p:sp>
                              <p:nvSpPr>
                                <p:cNvPr id="69129" name="Freeform 154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1770" y="580"/>
                                  <a:ext cx="173" cy="28"/>
                                </a:xfrm>
                                <a:custGeom>
                                  <a:avLst/>
                                  <a:gdLst>
                                    <a:gd name="T0" fmla="*/ 0 w 100"/>
                                    <a:gd name="T1" fmla="*/ 26 h 28"/>
                                    <a:gd name="T2" fmla="*/ 183 w 100"/>
                                    <a:gd name="T3" fmla="*/ 0 h 28"/>
                                    <a:gd name="T4" fmla="*/ 299 w 100"/>
                                    <a:gd name="T5" fmla="*/ 3 h 28"/>
                                    <a:gd name="T6" fmla="*/ 116 w 100"/>
                                    <a:gd name="T7" fmla="*/ 28 h 28"/>
                                    <a:gd name="T8" fmla="*/ 0 w 100"/>
                                    <a:gd name="T9" fmla="*/ 26 h 28"/>
                                    <a:gd name="T10" fmla="*/ 0 60000 65536"/>
                                    <a:gd name="T11" fmla="*/ 0 60000 65536"/>
                                    <a:gd name="T12" fmla="*/ 0 60000 65536"/>
                                    <a:gd name="T13" fmla="*/ 0 60000 65536"/>
                                    <a:gd name="T14" fmla="*/ 0 60000 65536"/>
                                    <a:gd name="T15" fmla="*/ 0 w 100"/>
                                    <a:gd name="T16" fmla="*/ 0 h 28"/>
                                    <a:gd name="T17" fmla="*/ 100 w 100"/>
                                    <a:gd name="T18" fmla="*/ 28 h 28"/>
                                  </a:gdLst>
                                  <a:ahLst/>
                                  <a:cxnLst>
                                    <a:cxn ang="T10">
                                      <a:pos x="T0" y="T1"/>
                                    </a:cxn>
                                    <a:cxn ang="T11">
                                      <a:pos x="T2" y="T3"/>
                                    </a:cxn>
                                    <a:cxn ang="T12">
                                      <a:pos x="T4" y="T5"/>
                                    </a:cxn>
                                    <a:cxn ang="T13">
                                      <a:pos x="T6" y="T7"/>
                                    </a:cxn>
                                    <a:cxn ang="T14">
                                      <a:pos x="T8" y="T9"/>
                                    </a:cxn>
                                  </a:cxnLst>
                                  <a:rect l="T15" t="T16" r="T17" b="T18"/>
                                  <a:pathLst>
                                    <a:path w="100" h="28">
                                      <a:moveTo>
                                        <a:pt x="0" y="26"/>
                                      </a:moveTo>
                                      <a:lnTo>
                                        <a:pt x="61" y="0"/>
                                      </a:lnTo>
                                      <a:lnTo>
                                        <a:pt x="100" y="3"/>
                                      </a:lnTo>
                                      <a:lnTo>
                                        <a:pt x="39" y="28"/>
                                      </a:lnTo>
                                      <a:lnTo>
                                        <a:pt x="0" y="26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0000D4"/>
                                </a:solidFill>
                                <a:ln w="9525">
                                  <a:solidFill>
                                    <a:srgbClr val="0000D4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9130" name="Freeform 155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1837" y="583"/>
                                  <a:ext cx="175" cy="28"/>
                                </a:xfrm>
                                <a:custGeom>
                                  <a:avLst/>
                                  <a:gdLst>
                                    <a:gd name="T0" fmla="*/ 0 w 101"/>
                                    <a:gd name="T1" fmla="*/ 25 h 28"/>
                                    <a:gd name="T2" fmla="*/ 184 w 101"/>
                                    <a:gd name="T3" fmla="*/ 0 h 28"/>
                                    <a:gd name="T4" fmla="*/ 303 w 101"/>
                                    <a:gd name="T5" fmla="*/ 3 h 28"/>
                                    <a:gd name="T6" fmla="*/ 123 w 101"/>
                                    <a:gd name="T7" fmla="*/ 28 h 28"/>
                                    <a:gd name="T8" fmla="*/ 0 w 101"/>
                                    <a:gd name="T9" fmla="*/ 25 h 28"/>
                                    <a:gd name="T10" fmla="*/ 0 60000 65536"/>
                                    <a:gd name="T11" fmla="*/ 0 60000 65536"/>
                                    <a:gd name="T12" fmla="*/ 0 60000 65536"/>
                                    <a:gd name="T13" fmla="*/ 0 60000 65536"/>
                                    <a:gd name="T14" fmla="*/ 0 60000 65536"/>
                                    <a:gd name="T15" fmla="*/ 0 w 101"/>
                                    <a:gd name="T16" fmla="*/ 0 h 28"/>
                                    <a:gd name="T17" fmla="*/ 101 w 101"/>
                                    <a:gd name="T18" fmla="*/ 28 h 28"/>
                                  </a:gdLst>
                                  <a:ahLst/>
                                  <a:cxnLst>
                                    <a:cxn ang="T10">
                                      <a:pos x="T0" y="T1"/>
                                    </a:cxn>
                                    <a:cxn ang="T11">
                                      <a:pos x="T2" y="T3"/>
                                    </a:cxn>
                                    <a:cxn ang="T12">
                                      <a:pos x="T4" y="T5"/>
                                    </a:cxn>
                                    <a:cxn ang="T13">
                                      <a:pos x="T6" y="T7"/>
                                    </a:cxn>
                                    <a:cxn ang="T14">
                                      <a:pos x="T8" y="T9"/>
                                    </a:cxn>
                                  </a:cxnLst>
                                  <a:rect l="T15" t="T16" r="T17" b="T18"/>
                                  <a:pathLst>
                                    <a:path w="101" h="28">
                                      <a:moveTo>
                                        <a:pt x="0" y="25"/>
                                      </a:moveTo>
                                      <a:lnTo>
                                        <a:pt x="61" y="0"/>
                                      </a:lnTo>
                                      <a:lnTo>
                                        <a:pt x="101" y="3"/>
                                      </a:lnTo>
                                      <a:lnTo>
                                        <a:pt x="41" y="28"/>
                                      </a:lnTo>
                                      <a:lnTo>
                                        <a:pt x="0" y="25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0000D4"/>
                                </a:solidFill>
                                <a:ln w="9525">
                                  <a:solidFill>
                                    <a:srgbClr val="0000D4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9131" name="Freeform 156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1908" y="586"/>
                                  <a:ext cx="173" cy="28"/>
                                </a:xfrm>
                                <a:custGeom>
                                  <a:avLst/>
                                  <a:gdLst>
                                    <a:gd name="T0" fmla="*/ 0 w 100"/>
                                    <a:gd name="T1" fmla="*/ 25 h 28"/>
                                    <a:gd name="T2" fmla="*/ 180 w 100"/>
                                    <a:gd name="T3" fmla="*/ 0 h 28"/>
                                    <a:gd name="T4" fmla="*/ 299 w 100"/>
                                    <a:gd name="T5" fmla="*/ 3 h 28"/>
                                    <a:gd name="T6" fmla="*/ 119 w 100"/>
                                    <a:gd name="T7" fmla="*/ 28 h 28"/>
                                    <a:gd name="T8" fmla="*/ 0 w 100"/>
                                    <a:gd name="T9" fmla="*/ 25 h 28"/>
                                    <a:gd name="T10" fmla="*/ 0 60000 65536"/>
                                    <a:gd name="T11" fmla="*/ 0 60000 65536"/>
                                    <a:gd name="T12" fmla="*/ 0 60000 65536"/>
                                    <a:gd name="T13" fmla="*/ 0 60000 65536"/>
                                    <a:gd name="T14" fmla="*/ 0 60000 65536"/>
                                    <a:gd name="T15" fmla="*/ 0 w 100"/>
                                    <a:gd name="T16" fmla="*/ 0 h 28"/>
                                    <a:gd name="T17" fmla="*/ 100 w 100"/>
                                    <a:gd name="T18" fmla="*/ 28 h 28"/>
                                  </a:gdLst>
                                  <a:ahLst/>
                                  <a:cxnLst>
                                    <a:cxn ang="T10">
                                      <a:pos x="T0" y="T1"/>
                                    </a:cxn>
                                    <a:cxn ang="T11">
                                      <a:pos x="T2" y="T3"/>
                                    </a:cxn>
                                    <a:cxn ang="T12">
                                      <a:pos x="T4" y="T5"/>
                                    </a:cxn>
                                    <a:cxn ang="T13">
                                      <a:pos x="T6" y="T7"/>
                                    </a:cxn>
                                    <a:cxn ang="T14">
                                      <a:pos x="T8" y="T9"/>
                                    </a:cxn>
                                  </a:cxnLst>
                                  <a:rect l="T15" t="T16" r="T17" b="T18"/>
                                  <a:pathLst>
                                    <a:path w="100" h="28">
                                      <a:moveTo>
                                        <a:pt x="0" y="25"/>
                                      </a:moveTo>
                                      <a:lnTo>
                                        <a:pt x="60" y="0"/>
                                      </a:lnTo>
                                      <a:lnTo>
                                        <a:pt x="100" y="3"/>
                                      </a:lnTo>
                                      <a:lnTo>
                                        <a:pt x="40" y="28"/>
                                      </a:lnTo>
                                      <a:lnTo>
                                        <a:pt x="0" y="25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0000D4"/>
                                </a:solidFill>
                                <a:ln w="9525">
                                  <a:solidFill>
                                    <a:srgbClr val="0000D4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9132" name="Freeform 157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1977" y="589"/>
                                  <a:ext cx="171" cy="28"/>
                                </a:xfrm>
                                <a:custGeom>
                                  <a:avLst/>
                                  <a:gdLst>
                                    <a:gd name="T0" fmla="*/ 0 w 99"/>
                                    <a:gd name="T1" fmla="*/ 25 h 28"/>
                                    <a:gd name="T2" fmla="*/ 180 w 99"/>
                                    <a:gd name="T3" fmla="*/ 0 h 28"/>
                                    <a:gd name="T4" fmla="*/ 295 w 99"/>
                                    <a:gd name="T5" fmla="*/ 2 h 28"/>
                                    <a:gd name="T6" fmla="*/ 119 w 99"/>
                                    <a:gd name="T7" fmla="*/ 28 h 28"/>
                                    <a:gd name="T8" fmla="*/ 0 w 99"/>
                                    <a:gd name="T9" fmla="*/ 25 h 28"/>
                                    <a:gd name="T10" fmla="*/ 0 60000 65536"/>
                                    <a:gd name="T11" fmla="*/ 0 60000 65536"/>
                                    <a:gd name="T12" fmla="*/ 0 60000 65536"/>
                                    <a:gd name="T13" fmla="*/ 0 60000 65536"/>
                                    <a:gd name="T14" fmla="*/ 0 60000 65536"/>
                                    <a:gd name="T15" fmla="*/ 0 w 99"/>
                                    <a:gd name="T16" fmla="*/ 0 h 28"/>
                                    <a:gd name="T17" fmla="*/ 99 w 99"/>
                                    <a:gd name="T18" fmla="*/ 28 h 28"/>
                                  </a:gdLst>
                                  <a:ahLst/>
                                  <a:cxnLst>
                                    <a:cxn ang="T10">
                                      <a:pos x="T0" y="T1"/>
                                    </a:cxn>
                                    <a:cxn ang="T11">
                                      <a:pos x="T2" y="T3"/>
                                    </a:cxn>
                                    <a:cxn ang="T12">
                                      <a:pos x="T4" y="T5"/>
                                    </a:cxn>
                                    <a:cxn ang="T13">
                                      <a:pos x="T6" y="T7"/>
                                    </a:cxn>
                                    <a:cxn ang="T14">
                                      <a:pos x="T8" y="T9"/>
                                    </a:cxn>
                                  </a:cxnLst>
                                  <a:rect l="T15" t="T16" r="T17" b="T18"/>
                                  <a:pathLst>
                                    <a:path w="99" h="28">
                                      <a:moveTo>
                                        <a:pt x="0" y="25"/>
                                      </a:moveTo>
                                      <a:lnTo>
                                        <a:pt x="60" y="0"/>
                                      </a:lnTo>
                                      <a:lnTo>
                                        <a:pt x="99" y="2"/>
                                      </a:lnTo>
                                      <a:lnTo>
                                        <a:pt x="40" y="28"/>
                                      </a:lnTo>
                                      <a:lnTo>
                                        <a:pt x="0" y="25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0000D4"/>
                                </a:solidFill>
                                <a:ln w="9525">
                                  <a:solidFill>
                                    <a:srgbClr val="0000D4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9133" name="Freeform 158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2046" y="591"/>
                                  <a:ext cx="171" cy="29"/>
                                </a:xfrm>
                                <a:custGeom>
                                  <a:avLst/>
                                  <a:gdLst>
                                    <a:gd name="T0" fmla="*/ 0 w 99"/>
                                    <a:gd name="T1" fmla="*/ 26 h 29"/>
                                    <a:gd name="T2" fmla="*/ 176 w 99"/>
                                    <a:gd name="T3" fmla="*/ 0 h 29"/>
                                    <a:gd name="T4" fmla="*/ 295 w 99"/>
                                    <a:gd name="T5" fmla="*/ 3 h 29"/>
                                    <a:gd name="T6" fmla="*/ 123 w 99"/>
                                    <a:gd name="T7" fmla="*/ 29 h 29"/>
                                    <a:gd name="T8" fmla="*/ 0 w 99"/>
                                    <a:gd name="T9" fmla="*/ 26 h 29"/>
                                    <a:gd name="T10" fmla="*/ 0 60000 65536"/>
                                    <a:gd name="T11" fmla="*/ 0 60000 65536"/>
                                    <a:gd name="T12" fmla="*/ 0 60000 65536"/>
                                    <a:gd name="T13" fmla="*/ 0 60000 65536"/>
                                    <a:gd name="T14" fmla="*/ 0 60000 65536"/>
                                    <a:gd name="T15" fmla="*/ 0 w 99"/>
                                    <a:gd name="T16" fmla="*/ 0 h 29"/>
                                    <a:gd name="T17" fmla="*/ 99 w 99"/>
                                    <a:gd name="T18" fmla="*/ 29 h 29"/>
                                  </a:gdLst>
                                  <a:ahLst/>
                                  <a:cxnLst>
                                    <a:cxn ang="T10">
                                      <a:pos x="T0" y="T1"/>
                                    </a:cxn>
                                    <a:cxn ang="T11">
                                      <a:pos x="T2" y="T3"/>
                                    </a:cxn>
                                    <a:cxn ang="T12">
                                      <a:pos x="T4" y="T5"/>
                                    </a:cxn>
                                    <a:cxn ang="T13">
                                      <a:pos x="T6" y="T7"/>
                                    </a:cxn>
                                    <a:cxn ang="T14">
                                      <a:pos x="T8" y="T9"/>
                                    </a:cxn>
                                  </a:cxnLst>
                                  <a:rect l="T15" t="T16" r="T17" b="T18"/>
                                  <a:pathLst>
                                    <a:path w="99" h="29">
                                      <a:moveTo>
                                        <a:pt x="0" y="26"/>
                                      </a:moveTo>
                                      <a:lnTo>
                                        <a:pt x="59" y="0"/>
                                      </a:lnTo>
                                      <a:lnTo>
                                        <a:pt x="99" y="3"/>
                                      </a:lnTo>
                                      <a:lnTo>
                                        <a:pt x="41" y="29"/>
                                      </a:lnTo>
                                      <a:lnTo>
                                        <a:pt x="0" y="26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0000D4"/>
                                </a:solidFill>
                                <a:ln w="9525">
                                  <a:solidFill>
                                    <a:srgbClr val="0000D4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69134" name="Freeform 159"/>
                                <p:cNvSpPr>
                                  <a:spLocks/>
                                </p:cNvSpPr>
                                <p:nvPr/>
                              </p:nvSpPr>
                              <p:spPr bwMode="auto">
                                <a:xfrm>
                                  <a:off x="2117" y="594"/>
                                  <a:ext cx="169" cy="29"/>
                                </a:xfrm>
                                <a:custGeom>
                                  <a:avLst/>
                                  <a:gdLst>
                                    <a:gd name="T0" fmla="*/ 0 w 98"/>
                                    <a:gd name="T1" fmla="*/ 26 h 29"/>
                                    <a:gd name="T2" fmla="*/ 172 w 98"/>
                                    <a:gd name="T3" fmla="*/ 0 h 29"/>
                                    <a:gd name="T4" fmla="*/ 291 w 98"/>
                                    <a:gd name="T5" fmla="*/ 3 h 29"/>
                                    <a:gd name="T6" fmla="*/ 119 w 98"/>
                                    <a:gd name="T7" fmla="*/ 29 h 29"/>
                                    <a:gd name="T8" fmla="*/ 0 w 98"/>
                                    <a:gd name="T9" fmla="*/ 26 h 29"/>
                                    <a:gd name="T10" fmla="*/ 0 60000 65536"/>
                                    <a:gd name="T11" fmla="*/ 0 60000 65536"/>
                                    <a:gd name="T12" fmla="*/ 0 60000 65536"/>
                                    <a:gd name="T13" fmla="*/ 0 60000 65536"/>
                                    <a:gd name="T14" fmla="*/ 0 60000 65536"/>
                                    <a:gd name="T15" fmla="*/ 0 w 98"/>
                                    <a:gd name="T16" fmla="*/ 0 h 29"/>
                                    <a:gd name="T17" fmla="*/ 98 w 98"/>
                                    <a:gd name="T18" fmla="*/ 29 h 29"/>
                                  </a:gdLst>
                                  <a:ahLst/>
                                  <a:cxnLst>
                                    <a:cxn ang="T10">
                                      <a:pos x="T0" y="T1"/>
                                    </a:cxn>
                                    <a:cxn ang="T11">
                                      <a:pos x="T2" y="T3"/>
                                    </a:cxn>
                                    <a:cxn ang="T12">
                                      <a:pos x="T4" y="T5"/>
                                    </a:cxn>
                                    <a:cxn ang="T13">
                                      <a:pos x="T6" y="T7"/>
                                    </a:cxn>
                                    <a:cxn ang="T14">
                                      <a:pos x="T8" y="T9"/>
                                    </a:cxn>
                                  </a:cxnLst>
                                  <a:rect l="T15" t="T16" r="T17" b="T18"/>
                                  <a:pathLst>
                                    <a:path w="98" h="29">
                                      <a:moveTo>
                                        <a:pt x="0" y="26"/>
                                      </a:moveTo>
                                      <a:lnTo>
                                        <a:pt x="58" y="0"/>
                                      </a:lnTo>
                                      <a:lnTo>
                                        <a:pt x="98" y="3"/>
                                      </a:lnTo>
                                      <a:lnTo>
                                        <a:pt x="40" y="29"/>
                                      </a:lnTo>
                                      <a:lnTo>
                                        <a:pt x="0" y="26"/>
                                      </a:ln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0000D4"/>
                                </a:solidFill>
                                <a:ln w="9525">
                                  <a:solidFill>
                                    <a:srgbClr val="0000D4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69124" name="Freeform 160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328" y="602"/>
                              <a:ext cx="169" cy="29"/>
                            </a:xfrm>
                            <a:custGeom>
                              <a:avLst/>
                              <a:gdLst>
                                <a:gd name="T0" fmla="*/ 0 w 98"/>
                                <a:gd name="T1" fmla="*/ 26 h 29"/>
                                <a:gd name="T2" fmla="*/ 169 w 98"/>
                                <a:gd name="T3" fmla="*/ 0 h 29"/>
                                <a:gd name="T4" fmla="*/ 291 w 98"/>
                                <a:gd name="T5" fmla="*/ 2 h 29"/>
                                <a:gd name="T6" fmla="*/ 124 w 98"/>
                                <a:gd name="T7" fmla="*/ 29 h 29"/>
                                <a:gd name="T8" fmla="*/ 0 w 98"/>
                                <a:gd name="T9" fmla="*/ 26 h 29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8"/>
                                <a:gd name="T16" fmla="*/ 0 h 29"/>
                                <a:gd name="T17" fmla="*/ 98 w 98"/>
                                <a:gd name="T18" fmla="*/ 29 h 29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8" h="29">
                                  <a:moveTo>
                                    <a:pt x="0" y="26"/>
                                  </a:moveTo>
                                  <a:lnTo>
                                    <a:pt x="57" y="0"/>
                                  </a:lnTo>
                                  <a:lnTo>
                                    <a:pt x="98" y="2"/>
                                  </a:lnTo>
                                  <a:lnTo>
                                    <a:pt x="42" y="29"/>
                                  </a:lnTo>
                                  <a:lnTo>
                                    <a:pt x="0" y="2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69125" name="Freeform 161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400" y="604"/>
                              <a:ext cx="168" cy="29"/>
                            </a:xfrm>
                            <a:custGeom>
                              <a:avLst/>
                              <a:gdLst>
                                <a:gd name="T0" fmla="*/ 0 w 97"/>
                                <a:gd name="T1" fmla="*/ 27 h 29"/>
                                <a:gd name="T2" fmla="*/ 168 w 97"/>
                                <a:gd name="T3" fmla="*/ 0 h 29"/>
                                <a:gd name="T4" fmla="*/ 291 w 97"/>
                                <a:gd name="T5" fmla="*/ 3 h 29"/>
                                <a:gd name="T6" fmla="*/ 123 w 97"/>
                                <a:gd name="T7" fmla="*/ 29 h 29"/>
                                <a:gd name="T8" fmla="*/ 0 w 97"/>
                                <a:gd name="T9" fmla="*/ 27 h 29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7"/>
                                <a:gd name="T16" fmla="*/ 0 h 29"/>
                                <a:gd name="T17" fmla="*/ 97 w 97"/>
                                <a:gd name="T18" fmla="*/ 29 h 29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7" h="29">
                                  <a:moveTo>
                                    <a:pt x="0" y="27"/>
                                  </a:moveTo>
                                  <a:lnTo>
                                    <a:pt x="56" y="0"/>
                                  </a:lnTo>
                                  <a:lnTo>
                                    <a:pt x="97" y="3"/>
                                  </a:lnTo>
                                  <a:lnTo>
                                    <a:pt x="41" y="29"/>
                                  </a:lnTo>
                                  <a:lnTo>
                                    <a:pt x="0" y="2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69126" name="Freeform 162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471" y="607"/>
                              <a:ext cx="168" cy="247"/>
                            </a:xfrm>
                            <a:custGeom>
                              <a:avLst/>
                              <a:gdLst>
                                <a:gd name="T0" fmla="*/ 0 w 97"/>
                                <a:gd name="T1" fmla="*/ 26 h 247"/>
                                <a:gd name="T2" fmla="*/ 168 w 97"/>
                                <a:gd name="T3" fmla="*/ 0 h 247"/>
                                <a:gd name="T4" fmla="*/ 291 w 97"/>
                                <a:gd name="T5" fmla="*/ 218 h 247"/>
                                <a:gd name="T6" fmla="*/ 126 w 97"/>
                                <a:gd name="T7" fmla="*/ 247 h 247"/>
                                <a:gd name="T8" fmla="*/ 0 w 97"/>
                                <a:gd name="T9" fmla="*/ 26 h 247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7"/>
                                <a:gd name="T16" fmla="*/ 0 h 247"/>
                                <a:gd name="T17" fmla="*/ 97 w 97"/>
                                <a:gd name="T18" fmla="*/ 247 h 247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7" h="247">
                                  <a:moveTo>
                                    <a:pt x="0" y="26"/>
                                  </a:moveTo>
                                  <a:lnTo>
                                    <a:pt x="56" y="0"/>
                                  </a:lnTo>
                                  <a:lnTo>
                                    <a:pt x="97" y="218"/>
                                  </a:lnTo>
                                  <a:lnTo>
                                    <a:pt x="42" y="247"/>
                                  </a:lnTo>
                                  <a:lnTo>
                                    <a:pt x="0" y="2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25" name="Group 163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44" y="825"/>
                            <a:ext cx="590" cy="269"/>
                            <a:chOff x="2544" y="825"/>
                            <a:chExt cx="590" cy="269"/>
                          </a:xfrm>
                        </p:grpSpPr>
                        <p:sp>
                          <p:nvSpPr>
                            <p:cNvPr id="69116" name="Freeform 164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544" y="825"/>
                              <a:ext cx="165" cy="33"/>
                            </a:xfrm>
                            <a:custGeom>
                              <a:avLst/>
                              <a:gdLst>
                                <a:gd name="T0" fmla="*/ 0 w 96"/>
                                <a:gd name="T1" fmla="*/ 29 h 33"/>
                                <a:gd name="T2" fmla="*/ 163 w 96"/>
                                <a:gd name="T3" fmla="*/ 0 h 33"/>
                                <a:gd name="T4" fmla="*/ 284 w 96"/>
                                <a:gd name="T5" fmla="*/ 3 h 33"/>
                                <a:gd name="T6" fmla="*/ 124 w 96"/>
                                <a:gd name="T7" fmla="*/ 33 h 33"/>
                                <a:gd name="T8" fmla="*/ 0 w 96"/>
                                <a:gd name="T9" fmla="*/ 29 h 33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6"/>
                                <a:gd name="T16" fmla="*/ 0 h 33"/>
                                <a:gd name="T17" fmla="*/ 96 w 96"/>
                                <a:gd name="T18" fmla="*/ 33 h 33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6" h="33">
                                  <a:moveTo>
                                    <a:pt x="0" y="29"/>
                                  </a:moveTo>
                                  <a:lnTo>
                                    <a:pt x="55" y="0"/>
                                  </a:lnTo>
                                  <a:lnTo>
                                    <a:pt x="96" y="3"/>
                                  </a:lnTo>
                                  <a:lnTo>
                                    <a:pt x="42" y="33"/>
                                  </a:lnTo>
                                  <a:lnTo>
                                    <a:pt x="0" y="2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69117" name="Freeform 165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616" y="828"/>
                              <a:ext cx="162" cy="32"/>
                            </a:xfrm>
                            <a:custGeom>
                              <a:avLst/>
                              <a:gdLst>
                                <a:gd name="T0" fmla="*/ 0 w 94"/>
                                <a:gd name="T1" fmla="*/ 30 h 32"/>
                                <a:gd name="T2" fmla="*/ 160 w 94"/>
                                <a:gd name="T3" fmla="*/ 0 h 32"/>
                                <a:gd name="T4" fmla="*/ 279 w 94"/>
                                <a:gd name="T5" fmla="*/ 2 h 32"/>
                                <a:gd name="T6" fmla="*/ 122 w 94"/>
                                <a:gd name="T7" fmla="*/ 32 h 32"/>
                                <a:gd name="T8" fmla="*/ 0 w 94"/>
                                <a:gd name="T9" fmla="*/ 30 h 32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4"/>
                                <a:gd name="T16" fmla="*/ 0 h 32"/>
                                <a:gd name="T17" fmla="*/ 94 w 94"/>
                                <a:gd name="T18" fmla="*/ 32 h 32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4" h="32">
                                  <a:moveTo>
                                    <a:pt x="0" y="30"/>
                                  </a:moveTo>
                                  <a:lnTo>
                                    <a:pt x="54" y="0"/>
                                  </a:lnTo>
                                  <a:lnTo>
                                    <a:pt x="94" y="2"/>
                                  </a:lnTo>
                                  <a:lnTo>
                                    <a:pt x="41" y="32"/>
                                  </a:lnTo>
                                  <a:lnTo>
                                    <a:pt x="0" y="3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69118" name="Freeform 166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687" y="830"/>
                              <a:ext cx="164" cy="33"/>
                            </a:xfrm>
                            <a:custGeom>
                              <a:avLst/>
                              <a:gdLst>
                                <a:gd name="T0" fmla="*/ 0 w 95"/>
                                <a:gd name="T1" fmla="*/ 30 h 33"/>
                                <a:gd name="T2" fmla="*/ 157 w 95"/>
                                <a:gd name="T3" fmla="*/ 0 h 33"/>
                                <a:gd name="T4" fmla="*/ 283 w 95"/>
                                <a:gd name="T5" fmla="*/ 3 h 33"/>
                                <a:gd name="T6" fmla="*/ 126 w 95"/>
                                <a:gd name="T7" fmla="*/ 33 h 33"/>
                                <a:gd name="T8" fmla="*/ 0 w 95"/>
                                <a:gd name="T9" fmla="*/ 30 h 33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5"/>
                                <a:gd name="T16" fmla="*/ 0 h 33"/>
                                <a:gd name="T17" fmla="*/ 95 w 95"/>
                                <a:gd name="T18" fmla="*/ 33 h 33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5" h="33">
                                  <a:moveTo>
                                    <a:pt x="0" y="30"/>
                                  </a:moveTo>
                                  <a:lnTo>
                                    <a:pt x="53" y="0"/>
                                  </a:lnTo>
                                  <a:lnTo>
                                    <a:pt x="95" y="3"/>
                                  </a:lnTo>
                                  <a:lnTo>
                                    <a:pt x="42" y="33"/>
                                  </a:lnTo>
                                  <a:lnTo>
                                    <a:pt x="0" y="3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69119" name="Freeform 167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759" y="833"/>
                              <a:ext cx="161" cy="34"/>
                            </a:xfrm>
                            <a:custGeom>
                              <a:avLst/>
                              <a:gdLst>
                                <a:gd name="T0" fmla="*/ 0 w 93"/>
                                <a:gd name="T1" fmla="*/ 30 h 34"/>
                                <a:gd name="T2" fmla="*/ 159 w 93"/>
                                <a:gd name="T3" fmla="*/ 0 h 34"/>
                                <a:gd name="T4" fmla="*/ 279 w 93"/>
                                <a:gd name="T5" fmla="*/ 3 h 34"/>
                                <a:gd name="T6" fmla="*/ 123 w 93"/>
                                <a:gd name="T7" fmla="*/ 34 h 34"/>
                                <a:gd name="T8" fmla="*/ 0 w 93"/>
                                <a:gd name="T9" fmla="*/ 30 h 34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3"/>
                                <a:gd name="T16" fmla="*/ 0 h 34"/>
                                <a:gd name="T17" fmla="*/ 93 w 93"/>
                                <a:gd name="T18" fmla="*/ 34 h 34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3" h="34">
                                  <a:moveTo>
                                    <a:pt x="0" y="30"/>
                                  </a:moveTo>
                                  <a:lnTo>
                                    <a:pt x="53" y="0"/>
                                  </a:lnTo>
                                  <a:lnTo>
                                    <a:pt x="93" y="3"/>
                                  </a:lnTo>
                                  <a:lnTo>
                                    <a:pt x="41" y="34"/>
                                  </a:lnTo>
                                  <a:lnTo>
                                    <a:pt x="0" y="3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69120" name="Freeform 168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830" y="836"/>
                              <a:ext cx="163" cy="34"/>
                            </a:xfrm>
                            <a:custGeom>
                              <a:avLst/>
                              <a:gdLst>
                                <a:gd name="T0" fmla="*/ 0 w 94"/>
                                <a:gd name="T1" fmla="*/ 31 h 34"/>
                                <a:gd name="T2" fmla="*/ 156 w 94"/>
                                <a:gd name="T3" fmla="*/ 0 h 34"/>
                                <a:gd name="T4" fmla="*/ 283 w 94"/>
                                <a:gd name="T5" fmla="*/ 4 h 34"/>
                                <a:gd name="T6" fmla="*/ 130 w 94"/>
                                <a:gd name="T7" fmla="*/ 34 h 34"/>
                                <a:gd name="T8" fmla="*/ 0 w 94"/>
                                <a:gd name="T9" fmla="*/ 31 h 34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4"/>
                                <a:gd name="T16" fmla="*/ 0 h 34"/>
                                <a:gd name="T17" fmla="*/ 94 w 94"/>
                                <a:gd name="T18" fmla="*/ 34 h 34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4" h="34">
                                  <a:moveTo>
                                    <a:pt x="0" y="31"/>
                                  </a:moveTo>
                                  <a:lnTo>
                                    <a:pt x="52" y="0"/>
                                  </a:lnTo>
                                  <a:lnTo>
                                    <a:pt x="94" y="4"/>
                                  </a:lnTo>
                                  <a:lnTo>
                                    <a:pt x="43" y="34"/>
                                  </a:lnTo>
                                  <a:lnTo>
                                    <a:pt x="0" y="31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69121" name="Freeform 169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905" y="840"/>
                              <a:ext cx="160" cy="33"/>
                            </a:xfrm>
                            <a:custGeom>
                              <a:avLst/>
                              <a:gdLst>
                                <a:gd name="T0" fmla="*/ 0 w 93"/>
                                <a:gd name="T1" fmla="*/ 30 h 33"/>
                                <a:gd name="T2" fmla="*/ 151 w 93"/>
                                <a:gd name="T3" fmla="*/ 0 h 33"/>
                                <a:gd name="T4" fmla="*/ 275 w 93"/>
                                <a:gd name="T5" fmla="*/ 3 h 33"/>
                                <a:gd name="T6" fmla="*/ 122 w 93"/>
                                <a:gd name="T7" fmla="*/ 33 h 33"/>
                                <a:gd name="T8" fmla="*/ 0 w 93"/>
                                <a:gd name="T9" fmla="*/ 30 h 33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3"/>
                                <a:gd name="T16" fmla="*/ 0 h 33"/>
                                <a:gd name="T17" fmla="*/ 93 w 93"/>
                                <a:gd name="T18" fmla="*/ 33 h 33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3" h="33">
                                  <a:moveTo>
                                    <a:pt x="0" y="30"/>
                                  </a:moveTo>
                                  <a:lnTo>
                                    <a:pt x="51" y="0"/>
                                  </a:lnTo>
                                  <a:lnTo>
                                    <a:pt x="93" y="3"/>
                                  </a:lnTo>
                                  <a:lnTo>
                                    <a:pt x="41" y="33"/>
                                  </a:lnTo>
                                  <a:lnTo>
                                    <a:pt x="0" y="3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  <p:sp>
                          <p:nvSpPr>
                            <p:cNvPr id="69122" name="Freeform 170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2975" y="843"/>
                              <a:ext cx="159" cy="251"/>
                            </a:xfrm>
                            <a:custGeom>
                              <a:avLst/>
                              <a:gdLst>
                                <a:gd name="T0" fmla="*/ 0 w 92"/>
                                <a:gd name="T1" fmla="*/ 30 h 251"/>
                                <a:gd name="T2" fmla="*/ 156 w 92"/>
                                <a:gd name="T3" fmla="*/ 0 h 251"/>
                                <a:gd name="T4" fmla="*/ 275 w 92"/>
                                <a:gd name="T5" fmla="*/ 217 h 251"/>
                                <a:gd name="T6" fmla="*/ 126 w 92"/>
                                <a:gd name="T7" fmla="*/ 251 h 251"/>
                                <a:gd name="T8" fmla="*/ 0 w 92"/>
                                <a:gd name="T9" fmla="*/ 30 h 251"/>
                                <a:gd name="T10" fmla="*/ 0 60000 65536"/>
                                <a:gd name="T11" fmla="*/ 0 60000 65536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w 92"/>
                                <a:gd name="T16" fmla="*/ 0 h 251"/>
                                <a:gd name="T17" fmla="*/ 92 w 92"/>
                                <a:gd name="T18" fmla="*/ 251 h 251"/>
                              </a:gdLst>
                              <a:ahLst/>
                              <a:cxnLst>
                                <a:cxn ang="T10">
                                  <a:pos x="T0" y="T1"/>
                                </a:cxn>
                                <a:cxn ang="T11">
                                  <a:pos x="T2" y="T3"/>
                                </a:cxn>
                                <a:cxn ang="T12">
                                  <a:pos x="T4" y="T5"/>
                                </a:cxn>
                                <a:cxn ang="T13">
                                  <a:pos x="T6" y="T7"/>
                                </a:cxn>
                                <a:cxn ang="T14">
                                  <a:pos x="T8" y="T9"/>
                                </a:cxn>
                              </a:cxnLst>
                              <a:rect l="T15" t="T16" r="T17" b="T18"/>
                              <a:pathLst>
                                <a:path w="92" h="251">
                                  <a:moveTo>
                                    <a:pt x="0" y="30"/>
                                  </a:moveTo>
                                  <a:lnTo>
                                    <a:pt x="52" y="0"/>
                                  </a:lnTo>
                                  <a:lnTo>
                                    <a:pt x="92" y="217"/>
                                  </a:lnTo>
                                  <a:lnTo>
                                    <a:pt x="42" y="251"/>
                                  </a:lnTo>
                                  <a:lnTo>
                                    <a:pt x="0" y="3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0000D4"/>
                            </a:solidFill>
                            <a:ln w="9525">
                              <a:solidFill>
                                <a:srgbClr val="0000D4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endParaRPr 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69104" name="Freeform 17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48" y="1060"/>
                          <a:ext cx="157" cy="37"/>
                        </a:xfrm>
                        <a:custGeom>
                          <a:avLst/>
                          <a:gdLst>
                            <a:gd name="T0" fmla="*/ 0 w 91"/>
                            <a:gd name="T1" fmla="*/ 34 h 37"/>
                            <a:gd name="T2" fmla="*/ 148 w 91"/>
                            <a:gd name="T3" fmla="*/ 0 h 37"/>
                            <a:gd name="T4" fmla="*/ 271 w 91"/>
                            <a:gd name="T5" fmla="*/ 3 h 37"/>
                            <a:gd name="T6" fmla="*/ 122 w 91"/>
                            <a:gd name="T7" fmla="*/ 37 h 37"/>
                            <a:gd name="T8" fmla="*/ 0 w 91"/>
                            <a:gd name="T9" fmla="*/ 34 h 37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91"/>
                            <a:gd name="T16" fmla="*/ 0 h 37"/>
                            <a:gd name="T17" fmla="*/ 91 w 91"/>
                            <a:gd name="T18" fmla="*/ 37 h 37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91" h="37">
                              <a:moveTo>
                                <a:pt x="0" y="34"/>
                              </a:moveTo>
                              <a:lnTo>
                                <a:pt x="50" y="0"/>
                              </a:lnTo>
                              <a:lnTo>
                                <a:pt x="91" y="3"/>
                              </a:lnTo>
                              <a:lnTo>
                                <a:pt x="41" y="37"/>
                              </a:lnTo>
                              <a:lnTo>
                                <a:pt x="0" y="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9105" name="Freeform 17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19" y="1063"/>
                          <a:ext cx="157" cy="38"/>
                        </a:xfrm>
                        <a:custGeom>
                          <a:avLst/>
                          <a:gdLst>
                            <a:gd name="T0" fmla="*/ 0 w 91"/>
                            <a:gd name="T1" fmla="*/ 34 h 38"/>
                            <a:gd name="T2" fmla="*/ 148 w 91"/>
                            <a:gd name="T3" fmla="*/ 0 h 38"/>
                            <a:gd name="T4" fmla="*/ 271 w 91"/>
                            <a:gd name="T5" fmla="*/ 4 h 38"/>
                            <a:gd name="T6" fmla="*/ 128 w 91"/>
                            <a:gd name="T7" fmla="*/ 38 h 38"/>
                            <a:gd name="T8" fmla="*/ 0 w 91"/>
                            <a:gd name="T9" fmla="*/ 34 h 38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91"/>
                            <a:gd name="T16" fmla="*/ 0 h 38"/>
                            <a:gd name="T17" fmla="*/ 91 w 91"/>
                            <a:gd name="T18" fmla="*/ 38 h 38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91" h="38">
                              <a:moveTo>
                                <a:pt x="0" y="34"/>
                              </a:moveTo>
                              <a:lnTo>
                                <a:pt x="50" y="0"/>
                              </a:lnTo>
                              <a:lnTo>
                                <a:pt x="91" y="4"/>
                              </a:lnTo>
                              <a:lnTo>
                                <a:pt x="43" y="38"/>
                              </a:lnTo>
                              <a:lnTo>
                                <a:pt x="0" y="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9106" name="Freeform 17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93" y="1067"/>
                          <a:ext cx="157" cy="38"/>
                        </a:xfrm>
                        <a:custGeom>
                          <a:avLst/>
                          <a:gdLst>
                            <a:gd name="T0" fmla="*/ 0 w 91"/>
                            <a:gd name="T1" fmla="*/ 34 h 38"/>
                            <a:gd name="T2" fmla="*/ 143 w 91"/>
                            <a:gd name="T3" fmla="*/ 0 h 38"/>
                            <a:gd name="T4" fmla="*/ 271 w 91"/>
                            <a:gd name="T5" fmla="*/ 3 h 38"/>
                            <a:gd name="T6" fmla="*/ 124 w 91"/>
                            <a:gd name="T7" fmla="*/ 38 h 38"/>
                            <a:gd name="T8" fmla="*/ 0 w 91"/>
                            <a:gd name="T9" fmla="*/ 34 h 38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91"/>
                            <a:gd name="T16" fmla="*/ 0 h 38"/>
                            <a:gd name="T17" fmla="*/ 91 w 91"/>
                            <a:gd name="T18" fmla="*/ 38 h 38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91" h="38">
                              <a:moveTo>
                                <a:pt x="0" y="34"/>
                              </a:moveTo>
                              <a:lnTo>
                                <a:pt x="48" y="0"/>
                              </a:lnTo>
                              <a:lnTo>
                                <a:pt x="91" y="3"/>
                              </a:lnTo>
                              <a:lnTo>
                                <a:pt x="42" y="38"/>
                              </a:lnTo>
                              <a:lnTo>
                                <a:pt x="0" y="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9107" name="Freeform 17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65" y="1070"/>
                          <a:ext cx="156" cy="39"/>
                        </a:xfrm>
                        <a:custGeom>
                          <a:avLst/>
                          <a:gdLst>
                            <a:gd name="T0" fmla="*/ 0 w 90"/>
                            <a:gd name="T1" fmla="*/ 35 h 39"/>
                            <a:gd name="T2" fmla="*/ 147 w 90"/>
                            <a:gd name="T3" fmla="*/ 0 h 39"/>
                            <a:gd name="T4" fmla="*/ 270 w 90"/>
                            <a:gd name="T5" fmla="*/ 4 h 39"/>
                            <a:gd name="T6" fmla="*/ 130 w 90"/>
                            <a:gd name="T7" fmla="*/ 39 h 39"/>
                            <a:gd name="T8" fmla="*/ 0 w 90"/>
                            <a:gd name="T9" fmla="*/ 35 h 39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90"/>
                            <a:gd name="T16" fmla="*/ 0 h 39"/>
                            <a:gd name="T17" fmla="*/ 90 w 90"/>
                            <a:gd name="T18" fmla="*/ 39 h 39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90" h="39">
                              <a:moveTo>
                                <a:pt x="0" y="35"/>
                              </a:moveTo>
                              <a:lnTo>
                                <a:pt x="49" y="0"/>
                              </a:lnTo>
                              <a:lnTo>
                                <a:pt x="90" y="4"/>
                              </a:lnTo>
                              <a:lnTo>
                                <a:pt x="43" y="39"/>
                              </a:lnTo>
                              <a:lnTo>
                                <a:pt x="0" y="3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9108" name="Freeform 17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40" y="1074"/>
                          <a:ext cx="153" cy="38"/>
                        </a:xfrm>
                        <a:custGeom>
                          <a:avLst/>
                          <a:gdLst>
                            <a:gd name="T0" fmla="*/ 0 w 89"/>
                            <a:gd name="T1" fmla="*/ 35 h 38"/>
                            <a:gd name="T2" fmla="*/ 139 w 89"/>
                            <a:gd name="T3" fmla="*/ 0 h 38"/>
                            <a:gd name="T4" fmla="*/ 263 w 89"/>
                            <a:gd name="T5" fmla="*/ 4 h 38"/>
                            <a:gd name="T6" fmla="*/ 124 w 89"/>
                            <a:gd name="T7" fmla="*/ 38 h 38"/>
                            <a:gd name="T8" fmla="*/ 0 w 89"/>
                            <a:gd name="T9" fmla="*/ 35 h 38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89"/>
                            <a:gd name="T16" fmla="*/ 0 h 38"/>
                            <a:gd name="T17" fmla="*/ 89 w 89"/>
                            <a:gd name="T18" fmla="*/ 38 h 38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89" h="38">
                              <a:moveTo>
                                <a:pt x="0" y="35"/>
                              </a:moveTo>
                              <a:lnTo>
                                <a:pt x="47" y="0"/>
                              </a:lnTo>
                              <a:lnTo>
                                <a:pt x="89" y="4"/>
                              </a:lnTo>
                              <a:lnTo>
                                <a:pt x="42" y="38"/>
                              </a:lnTo>
                              <a:lnTo>
                                <a:pt x="0" y="3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9109" name="Freeform 17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12" y="1078"/>
                          <a:ext cx="154" cy="37"/>
                        </a:xfrm>
                        <a:custGeom>
                          <a:avLst/>
                          <a:gdLst>
                            <a:gd name="T0" fmla="*/ 0 w 89"/>
                            <a:gd name="T1" fmla="*/ 34 h 37"/>
                            <a:gd name="T2" fmla="*/ 140 w 89"/>
                            <a:gd name="T3" fmla="*/ 0 h 37"/>
                            <a:gd name="T4" fmla="*/ 266 w 89"/>
                            <a:gd name="T5" fmla="*/ 3 h 37"/>
                            <a:gd name="T6" fmla="*/ 128 w 89"/>
                            <a:gd name="T7" fmla="*/ 37 h 37"/>
                            <a:gd name="T8" fmla="*/ 0 w 89"/>
                            <a:gd name="T9" fmla="*/ 34 h 37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89"/>
                            <a:gd name="T16" fmla="*/ 0 h 37"/>
                            <a:gd name="T17" fmla="*/ 89 w 89"/>
                            <a:gd name="T18" fmla="*/ 37 h 37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89" h="37">
                              <a:moveTo>
                                <a:pt x="0" y="34"/>
                              </a:moveTo>
                              <a:lnTo>
                                <a:pt x="47" y="0"/>
                              </a:lnTo>
                              <a:lnTo>
                                <a:pt x="89" y="3"/>
                              </a:lnTo>
                              <a:lnTo>
                                <a:pt x="43" y="37"/>
                              </a:lnTo>
                              <a:lnTo>
                                <a:pt x="0" y="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9110" name="Freeform 17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86" y="1081"/>
                          <a:ext cx="154" cy="38"/>
                        </a:xfrm>
                        <a:custGeom>
                          <a:avLst/>
                          <a:gdLst>
                            <a:gd name="T0" fmla="*/ 0 w 89"/>
                            <a:gd name="T1" fmla="*/ 34 h 38"/>
                            <a:gd name="T2" fmla="*/ 138 w 89"/>
                            <a:gd name="T3" fmla="*/ 0 h 38"/>
                            <a:gd name="T4" fmla="*/ 266 w 89"/>
                            <a:gd name="T5" fmla="*/ 3 h 38"/>
                            <a:gd name="T6" fmla="*/ 128 w 89"/>
                            <a:gd name="T7" fmla="*/ 38 h 38"/>
                            <a:gd name="T8" fmla="*/ 0 w 89"/>
                            <a:gd name="T9" fmla="*/ 34 h 38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89"/>
                            <a:gd name="T16" fmla="*/ 0 h 38"/>
                            <a:gd name="T17" fmla="*/ 89 w 89"/>
                            <a:gd name="T18" fmla="*/ 38 h 38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89" h="38">
                              <a:moveTo>
                                <a:pt x="0" y="34"/>
                              </a:moveTo>
                              <a:lnTo>
                                <a:pt x="46" y="0"/>
                              </a:lnTo>
                              <a:lnTo>
                                <a:pt x="89" y="3"/>
                              </a:lnTo>
                              <a:lnTo>
                                <a:pt x="43" y="38"/>
                              </a:lnTo>
                              <a:lnTo>
                                <a:pt x="0" y="3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9111" name="Freeform 17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561" y="1084"/>
                          <a:ext cx="152" cy="39"/>
                        </a:xfrm>
                        <a:custGeom>
                          <a:avLst/>
                          <a:gdLst>
                            <a:gd name="T0" fmla="*/ 0 w 88"/>
                            <a:gd name="T1" fmla="*/ 35 h 39"/>
                            <a:gd name="T2" fmla="*/ 136 w 88"/>
                            <a:gd name="T3" fmla="*/ 0 h 39"/>
                            <a:gd name="T4" fmla="*/ 263 w 88"/>
                            <a:gd name="T5" fmla="*/ 4 h 39"/>
                            <a:gd name="T6" fmla="*/ 128 w 88"/>
                            <a:gd name="T7" fmla="*/ 39 h 39"/>
                            <a:gd name="T8" fmla="*/ 0 w 88"/>
                            <a:gd name="T9" fmla="*/ 35 h 39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88"/>
                            <a:gd name="T16" fmla="*/ 0 h 39"/>
                            <a:gd name="T17" fmla="*/ 88 w 88"/>
                            <a:gd name="T18" fmla="*/ 39 h 39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88" h="39">
                              <a:moveTo>
                                <a:pt x="0" y="35"/>
                              </a:moveTo>
                              <a:lnTo>
                                <a:pt x="46" y="0"/>
                              </a:lnTo>
                              <a:lnTo>
                                <a:pt x="88" y="4"/>
                              </a:lnTo>
                              <a:lnTo>
                                <a:pt x="43" y="39"/>
                              </a:lnTo>
                              <a:lnTo>
                                <a:pt x="0" y="3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9112" name="Freeform 17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35" y="1088"/>
                          <a:ext cx="152" cy="39"/>
                        </a:xfrm>
                        <a:custGeom>
                          <a:avLst/>
                          <a:gdLst>
                            <a:gd name="T0" fmla="*/ 0 w 88"/>
                            <a:gd name="T1" fmla="*/ 35 h 39"/>
                            <a:gd name="T2" fmla="*/ 135 w 88"/>
                            <a:gd name="T3" fmla="*/ 0 h 39"/>
                            <a:gd name="T4" fmla="*/ 263 w 88"/>
                            <a:gd name="T5" fmla="*/ 4 h 39"/>
                            <a:gd name="T6" fmla="*/ 128 w 88"/>
                            <a:gd name="T7" fmla="*/ 39 h 39"/>
                            <a:gd name="T8" fmla="*/ 0 w 88"/>
                            <a:gd name="T9" fmla="*/ 35 h 39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88"/>
                            <a:gd name="T16" fmla="*/ 0 h 39"/>
                            <a:gd name="T17" fmla="*/ 88 w 88"/>
                            <a:gd name="T18" fmla="*/ 39 h 39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88" h="39">
                              <a:moveTo>
                                <a:pt x="0" y="35"/>
                              </a:moveTo>
                              <a:lnTo>
                                <a:pt x="45" y="0"/>
                              </a:lnTo>
                              <a:lnTo>
                                <a:pt x="88" y="4"/>
                              </a:lnTo>
                              <a:lnTo>
                                <a:pt x="43" y="39"/>
                              </a:lnTo>
                              <a:lnTo>
                                <a:pt x="0" y="3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9113" name="Freeform 18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709" y="1092"/>
                          <a:ext cx="150" cy="39"/>
                        </a:xfrm>
                        <a:custGeom>
                          <a:avLst/>
                          <a:gdLst>
                            <a:gd name="T0" fmla="*/ 0 w 87"/>
                            <a:gd name="T1" fmla="*/ 35 h 39"/>
                            <a:gd name="T2" fmla="*/ 134 w 87"/>
                            <a:gd name="T3" fmla="*/ 0 h 39"/>
                            <a:gd name="T4" fmla="*/ 259 w 87"/>
                            <a:gd name="T5" fmla="*/ 3 h 39"/>
                            <a:gd name="T6" fmla="*/ 131 w 87"/>
                            <a:gd name="T7" fmla="*/ 39 h 39"/>
                            <a:gd name="T8" fmla="*/ 0 w 87"/>
                            <a:gd name="T9" fmla="*/ 35 h 39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  <a:gd name="T15" fmla="*/ 0 w 87"/>
                            <a:gd name="T16" fmla="*/ 0 h 39"/>
                            <a:gd name="T17" fmla="*/ 87 w 87"/>
                            <a:gd name="T18" fmla="*/ 39 h 39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T15" t="T16" r="T17" b="T18"/>
                          <a:pathLst>
                            <a:path w="87" h="39">
                              <a:moveTo>
                                <a:pt x="0" y="35"/>
                              </a:moveTo>
                              <a:lnTo>
                                <a:pt x="45" y="0"/>
                              </a:lnTo>
                              <a:lnTo>
                                <a:pt x="87" y="3"/>
                              </a:lnTo>
                              <a:lnTo>
                                <a:pt x="44" y="39"/>
                              </a:lnTo>
                              <a:lnTo>
                                <a:pt x="0" y="3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D4"/>
                        </a:solidFill>
                        <a:ln w="9525">
                          <a:solidFill>
                            <a:srgbClr val="0000D4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69095" name="Freeform 18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85" y="1095"/>
                        <a:ext cx="150" cy="39"/>
                      </a:xfrm>
                      <a:custGeom>
                        <a:avLst/>
                        <a:gdLst>
                          <a:gd name="T0" fmla="*/ 0 w 87"/>
                          <a:gd name="T1" fmla="*/ 36 h 39"/>
                          <a:gd name="T2" fmla="*/ 128 w 87"/>
                          <a:gd name="T3" fmla="*/ 0 h 39"/>
                          <a:gd name="T4" fmla="*/ 259 w 87"/>
                          <a:gd name="T5" fmla="*/ 4 h 39"/>
                          <a:gd name="T6" fmla="*/ 128 w 87"/>
                          <a:gd name="T7" fmla="*/ 39 h 39"/>
                          <a:gd name="T8" fmla="*/ 0 w 87"/>
                          <a:gd name="T9" fmla="*/ 36 h 39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87"/>
                          <a:gd name="T16" fmla="*/ 0 h 39"/>
                          <a:gd name="T17" fmla="*/ 87 w 87"/>
                          <a:gd name="T18" fmla="*/ 39 h 39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87" h="39">
                            <a:moveTo>
                              <a:pt x="0" y="36"/>
                            </a:moveTo>
                            <a:lnTo>
                              <a:pt x="43" y="0"/>
                            </a:lnTo>
                            <a:lnTo>
                              <a:pt x="87" y="4"/>
                            </a:lnTo>
                            <a:lnTo>
                              <a:pt x="43" y="39"/>
                            </a:lnTo>
                            <a:lnTo>
                              <a:pt x="0" y="36"/>
                            </a:lnTo>
                            <a:close/>
                          </a:path>
                        </a:pathLst>
                      </a:custGeom>
                      <a:solidFill>
                        <a:srgbClr val="0000D4"/>
                      </a:solidFill>
                      <a:ln w="9525">
                        <a:solidFill>
                          <a:srgbClr val="0000D4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096" name="Freeform 18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59" y="1099"/>
                        <a:ext cx="149" cy="39"/>
                      </a:xfrm>
                      <a:custGeom>
                        <a:avLst/>
                        <a:gdLst>
                          <a:gd name="T0" fmla="*/ 0 w 86"/>
                          <a:gd name="T1" fmla="*/ 35 h 39"/>
                          <a:gd name="T2" fmla="*/ 132 w 86"/>
                          <a:gd name="T3" fmla="*/ 0 h 39"/>
                          <a:gd name="T4" fmla="*/ 258 w 86"/>
                          <a:gd name="T5" fmla="*/ 4 h 39"/>
                          <a:gd name="T6" fmla="*/ 132 w 86"/>
                          <a:gd name="T7" fmla="*/ 39 h 39"/>
                          <a:gd name="T8" fmla="*/ 0 w 86"/>
                          <a:gd name="T9" fmla="*/ 35 h 39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86"/>
                          <a:gd name="T16" fmla="*/ 0 h 39"/>
                          <a:gd name="T17" fmla="*/ 86 w 86"/>
                          <a:gd name="T18" fmla="*/ 39 h 39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86" h="39">
                            <a:moveTo>
                              <a:pt x="0" y="35"/>
                            </a:moveTo>
                            <a:lnTo>
                              <a:pt x="44" y="0"/>
                            </a:lnTo>
                            <a:lnTo>
                              <a:pt x="86" y="4"/>
                            </a:lnTo>
                            <a:lnTo>
                              <a:pt x="44" y="39"/>
                            </a:lnTo>
                            <a:lnTo>
                              <a:pt x="0" y="35"/>
                            </a:lnTo>
                            <a:close/>
                          </a:path>
                        </a:pathLst>
                      </a:custGeom>
                      <a:solidFill>
                        <a:srgbClr val="0000D4"/>
                      </a:solidFill>
                      <a:ln w="9525">
                        <a:solidFill>
                          <a:srgbClr val="0000D4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097" name="Freeform 18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935" y="1103"/>
                        <a:ext cx="149" cy="38"/>
                      </a:xfrm>
                      <a:custGeom>
                        <a:avLst/>
                        <a:gdLst>
                          <a:gd name="T0" fmla="*/ 0 w 86"/>
                          <a:gd name="T1" fmla="*/ 35 h 38"/>
                          <a:gd name="T2" fmla="*/ 126 w 86"/>
                          <a:gd name="T3" fmla="*/ 0 h 38"/>
                          <a:gd name="T4" fmla="*/ 258 w 86"/>
                          <a:gd name="T5" fmla="*/ 4 h 38"/>
                          <a:gd name="T6" fmla="*/ 132 w 86"/>
                          <a:gd name="T7" fmla="*/ 38 h 38"/>
                          <a:gd name="T8" fmla="*/ 0 w 86"/>
                          <a:gd name="T9" fmla="*/ 35 h 38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86"/>
                          <a:gd name="T16" fmla="*/ 0 h 38"/>
                          <a:gd name="T17" fmla="*/ 86 w 86"/>
                          <a:gd name="T18" fmla="*/ 38 h 38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86" h="38">
                            <a:moveTo>
                              <a:pt x="0" y="35"/>
                            </a:moveTo>
                            <a:lnTo>
                              <a:pt x="42" y="0"/>
                            </a:lnTo>
                            <a:lnTo>
                              <a:pt x="86" y="4"/>
                            </a:lnTo>
                            <a:lnTo>
                              <a:pt x="44" y="38"/>
                            </a:lnTo>
                            <a:lnTo>
                              <a:pt x="0" y="35"/>
                            </a:lnTo>
                            <a:close/>
                          </a:path>
                        </a:pathLst>
                      </a:custGeom>
                      <a:solidFill>
                        <a:srgbClr val="0000D4"/>
                      </a:solidFill>
                      <a:ln w="9525">
                        <a:solidFill>
                          <a:srgbClr val="0000D4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098" name="Freeform 18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011" y="1107"/>
                        <a:ext cx="147" cy="38"/>
                      </a:xfrm>
                      <a:custGeom>
                        <a:avLst/>
                        <a:gdLst>
                          <a:gd name="T0" fmla="*/ 0 w 85"/>
                          <a:gd name="T1" fmla="*/ 34 h 38"/>
                          <a:gd name="T2" fmla="*/ 126 w 85"/>
                          <a:gd name="T3" fmla="*/ 0 h 38"/>
                          <a:gd name="T4" fmla="*/ 254 w 85"/>
                          <a:gd name="T5" fmla="*/ 3 h 38"/>
                          <a:gd name="T6" fmla="*/ 131 w 85"/>
                          <a:gd name="T7" fmla="*/ 38 h 38"/>
                          <a:gd name="T8" fmla="*/ 0 w 85"/>
                          <a:gd name="T9" fmla="*/ 34 h 38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85"/>
                          <a:gd name="T16" fmla="*/ 0 h 38"/>
                          <a:gd name="T17" fmla="*/ 85 w 85"/>
                          <a:gd name="T18" fmla="*/ 38 h 38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85" h="38">
                            <a:moveTo>
                              <a:pt x="0" y="34"/>
                            </a:moveTo>
                            <a:lnTo>
                              <a:pt x="42" y="0"/>
                            </a:lnTo>
                            <a:lnTo>
                              <a:pt x="85" y="3"/>
                            </a:lnTo>
                            <a:lnTo>
                              <a:pt x="44" y="38"/>
                            </a:lnTo>
                            <a:lnTo>
                              <a:pt x="0" y="34"/>
                            </a:lnTo>
                            <a:close/>
                          </a:path>
                        </a:pathLst>
                      </a:custGeom>
                      <a:solidFill>
                        <a:srgbClr val="0000D4"/>
                      </a:solidFill>
                      <a:ln w="9525">
                        <a:solidFill>
                          <a:srgbClr val="0000D4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099" name="Freeform 18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087" y="1110"/>
                        <a:ext cx="147" cy="39"/>
                      </a:xfrm>
                      <a:custGeom>
                        <a:avLst/>
                        <a:gdLst>
                          <a:gd name="T0" fmla="*/ 0 w 85"/>
                          <a:gd name="T1" fmla="*/ 35 h 39"/>
                          <a:gd name="T2" fmla="*/ 123 w 85"/>
                          <a:gd name="T3" fmla="*/ 0 h 39"/>
                          <a:gd name="T4" fmla="*/ 254 w 85"/>
                          <a:gd name="T5" fmla="*/ 3 h 39"/>
                          <a:gd name="T6" fmla="*/ 131 w 85"/>
                          <a:gd name="T7" fmla="*/ 39 h 39"/>
                          <a:gd name="T8" fmla="*/ 0 w 85"/>
                          <a:gd name="T9" fmla="*/ 35 h 39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85"/>
                          <a:gd name="T16" fmla="*/ 0 h 39"/>
                          <a:gd name="T17" fmla="*/ 85 w 85"/>
                          <a:gd name="T18" fmla="*/ 39 h 39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85" h="39">
                            <a:moveTo>
                              <a:pt x="0" y="35"/>
                            </a:moveTo>
                            <a:lnTo>
                              <a:pt x="41" y="0"/>
                            </a:lnTo>
                            <a:lnTo>
                              <a:pt x="85" y="3"/>
                            </a:lnTo>
                            <a:lnTo>
                              <a:pt x="44" y="39"/>
                            </a:lnTo>
                            <a:lnTo>
                              <a:pt x="0" y="35"/>
                            </a:lnTo>
                            <a:close/>
                          </a:path>
                        </a:pathLst>
                      </a:custGeom>
                      <a:solidFill>
                        <a:srgbClr val="0000D4"/>
                      </a:solidFill>
                      <a:ln w="9525">
                        <a:solidFill>
                          <a:srgbClr val="0000D4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100" name="Freeform 18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63" y="1113"/>
                        <a:ext cx="145" cy="40"/>
                      </a:xfrm>
                      <a:custGeom>
                        <a:avLst/>
                        <a:gdLst>
                          <a:gd name="T0" fmla="*/ 0 w 84"/>
                          <a:gd name="T1" fmla="*/ 36 h 40"/>
                          <a:gd name="T2" fmla="*/ 123 w 84"/>
                          <a:gd name="T3" fmla="*/ 0 h 40"/>
                          <a:gd name="T4" fmla="*/ 250 w 84"/>
                          <a:gd name="T5" fmla="*/ 4 h 40"/>
                          <a:gd name="T6" fmla="*/ 135 w 84"/>
                          <a:gd name="T7" fmla="*/ 40 h 40"/>
                          <a:gd name="T8" fmla="*/ 0 w 84"/>
                          <a:gd name="T9" fmla="*/ 36 h 4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84"/>
                          <a:gd name="T16" fmla="*/ 0 h 40"/>
                          <a:gd name="T17" fmla="*/ 84 w 84"/>
                          <a:gd name="T18" fmla="*/ 40 h 40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84" h="40">
                            <a:moveTo>
                              <a:pt x="0" y="36"/>
                            </a:moveTo>
                            <a:lnTo>
                              <a:pt x="41" y="0"/>
                            </a:lnTo>
                            <a:lnTo>
                              <a:pt x="84" y="4"/>
                            </a:lnTo>
                            <a:lnTo>
                              <a:pt x="45" y="40"/>
                            </a:lnTo>
                            <a:lnTo>
                              <a:pt x="0" y="36"/>
                            </a:lnTo>
                            <a:close/>
                          </a:path>
                        </a:pathLst>
                      </a:custGeom>
                      <a:solidFill>
                        <a:srgbClr val="0000D4"/>
                      </a:solidFill>
                      <a:ln w="9525">
                        <a:solidFill>
                          <a:srgbClr val="0000D4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101" name="Freeform 18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241" y="1117"/>
                        <a:ext cx="143" cy="40"/>
                      </a:xfrm>
                      <a:custGeom>
                        <a:avLst/>
                        <a:gdLst>
                          <a:gd name="T0" fmla="*/ 0 w 83"/>
                          <a:gd name="T1" fmla="*/ 36 h 40"/>
                          <a:gd name="T2" fmla="*/ 115 w 83"/>
                          <a:gd name="T3" fmla="*/ 0 h 40"/>
                          <a:gd name="T4" fmla="*/ 246 w 83"/>
                          <a:gd name="T5" fmla="*/ 4 h 40"/>
                          <a:gd name="T6" fmla="*/ 131 w 83"/>
                          <a:gd name="T7" fmla="*/ 40 h 40"/>
                          <a:gd name="T8" fmla="*/ 0 w 83"/>
                          <a:gd name="T9" fmla="*/ 36 h 4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83"/>
                          <a:gd name="T16" fmla="*/ 0 h 40"/>
                          <a:gd name="T17" fmla="*/ 83 w 83"/>
                          <a:gd name="T18" fmla="*/ 40 h 40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83" h="40">
                            <a:moveTo>
                              <a:pt x="0" y="36"/>
                            </a:moveTo>
                            <a:lnTo>
                              <a:pt x="39" y="0"/>
                            </a:lnTo>
                            <a:lnTo>
                              <a:pt x="83" y="4"/>
                            </a:lnTo>
                            <a:lnTo>
                              <a:pt x="44" y="40"/>
                            </a:lnTo>
                            <a:lnTo>
                              <a:pt x="0" y="36"/>
                            </a:lnTo>
                            <a:close/>
                          </a:path>
                        </a:pathLst>
                      </a:custGeom>
                      <a:solidFill>
                        <a:srgbClr val="0000D4"/>
                      </a:solidFill>
                      <a:ln w="9525">
                        <a:solidFill>
                          <a:srgbClr val="0000D4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102" name="Freeform 18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317" y="1121"/>
                        <a:ext cx="143" cy="40"/>
                      </a:xfrm>
                      <a:custGeom>
                        <a:avLst/>
                        <a:gdLst>
                          <a:gd name="T0" fmla="*/ 0 w 83"/>
                          <a:gd name="T1" fmla="*/ 36 h 40"/>
                          <a:gd name="T2" fmla="*/ 115 w 83"/>
                          <a:gd name="T3" fmla="*/ 0 h 40"/>
                          <a:gd name="T4" fmla="*/ 246 w 83"/>
                          <a:gd name="T5" fmla="*/ 4 h 40"/>
                          <a:gd name="T6" fmla="*/ 136 w 83"/>
                          <a:gd name="T7" fmla="*/ 40 h 40"/>
                          <a:gd name="T8" fmla="*/ 0 w 83"/>
                          <a:gd name="T9" fmla="*/ 36 h 4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83"/>
                          <a:gd name="T16" fmla="*/ 0 h 40"/>
                          <a:gd name="T17" fmla="*/ 83 w 83"/>
                          <a:gd name="T18" fmla="*/ 40 h 40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83" h="40">
                            <a:moveTo>
                              <a:pt x="0" y="36"/>
                            </a:moveTo>
                            <a:lnTo>
                              <a:pt x="39" y="0"/>
                            </a:lnTo>
                            <a:lnTo>
                              <a:pt x="83" y="4"/>
                            </a:lnTo>
                            <a:lnTo>
                              <a:pt x="46" y="40"/>
                            </a:lnTo>
                            <a:lnTo>
                              <a:pt x="0" y="36"/>
                            </a:lnTo>
                            <a:close/>
                          </a:path>
                        </a:pathLst>
                      </a:custGeom>
                      <a:solidFill>
                        <a:srgbClr val="0000D4"/>
                      </a:solidFill>
                      <a:ln w="9525">
                        <a:solidFill>
                          <a:srgbClr val="0000D4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69087" name="Freeform 189"/>
                    <p:cNvSpPr>
                      <a:spLocks/>
                    </p:cNvSpPr>
                    <p:nvPr/>
                  </p:nvSpPr>
                  <p:spPr bwMode="auto">
                    <a:xfrm>
                      <a:off x="4396" y="1125"/>
                      <a:ext cx="142" cy="40"/>
                    </a:xfrm>
                    <a:custGeom>
                      <a:avLst/>
                      <a:gdLst>
                        <a:gd name="T0" fmla="*/ 0 w 82"/>
                        <a:gd name="T1" fmla="*/ 36 h 40"/>
                        <a:gd name="T2" fmla="*/ 111 w 82"/>
                        <a:gd name="T3" fmla="*/ 0 h 40"/>
                        <a:gd name="T4" fmla="*/ 246 w 82"/>
                        <a:gd name="T5" fmla="*/ 4 h 40"/>
                        <a:gd name="T6" fmla="*/ 132 w 82"/>
                        <a:gd name="T7" fmla="*/ 40 h 40"/>
                        <a:gd name="T8" fmla="*/ 0 w 82"/>
                        <a:gd name="T9" fmla="*/ 36 h 4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82"/>
                        <a:gd name="T16" fmla="*/ 0 h 40"/>
                        <a:gd name="T17" fmla="*/ 82 w 82"/>
                        <a:gd name="T18" fmla="*/ 40 h 4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82" h="40">
                          <a:moveTo>
                            <a:pt x="0" y="36"/>
                          </a:moveTo>
                          <a:lnTo>
                            <a:pt x="37" y="0"/>
                          </a:lnTo>
                          <a:lnTo>
                            <a:pt x="82" y="4"/>
                          </a:lnTo>
                          <a:lnTo>
                            <a:pt x="44" y="40"/>
                          </a:lnTo>
                          <a:lnTo>
                            <a:pt x="0" y="36"/>
                          </a:lnTo>
                          <a:close/>
                        </a:path>
                      </a:pathLst>
                    </a:custGeom>
                    <a:solidFill>
                      <a:srgbClr val="0000D4"/>
                    </a:solidFill>
                    <a:ln w="9525">
                      <a:solidFill>
                        <a:srgbClr val="0000D4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088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4550" y="1132"/>
                      <a:ext cx="140" cy="40"/>
                    </a:xfrm>
                    <a:custGeom>
                      <a:avLst/>
                      <a:gdLst>
                        <a:gd name="T0" fmla="*/ 0 w 81"/>
                        <a:gd name="T1" fmla="*/ 37 h 40"/>
                        <a:gd name="T2" fmla="*/ 107 w 81"/>
                        <a:gd name="T3" fmla="*/ 0 h 40"/>
                        <a:gd name="T4" fmla="*/ 242 w 81"/>
                        <a:gd name="T5" fmla="*/ 4 h 40"/>
                        <a:gd name="T6" fmla="*/ 135 w 81"/>
                        <a:gd name="T7" fmla="*/ 40 h 40"/>
                        <a:gd name="T8" fmla="*/ 0 w 81"/>
                        <a:gd name="T9" fmla="*/ 37 h 4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81"/>
                        <a:gd name="T16" fmla="*/ 0 h 40"/>
                        <a:gd name="T17" fmla="*/ 81 w 81"/>
                        <a:gd name="T18" fmla="*/ 40 h 4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81" h="40">
                          <a:moveTo>
                            <a:pt x="0" y="37"/>
                          </a:moveTo>
                          <a:lnTo>
                            <a:pt x="36" y="0"/>
                          </a:lnTo>
                          <a:lnTo>
                            <a:pt x="81" y="4"/>
                          </a:lnTo>
                          <a:lnTo>
                            <a:pt x="45" y="40"/>
                          </a:lnTo>
                          <a:lnTo>
                            <a:pt x="0" y="37"/>
                          </a:lnTo>
                          <a:close/>
                        </a:path>
                      </a:pathLst>
                    </a:custGeom>
                    <a:solidFill>
                      <a:srgbClr val="0000D4"/>
                    </a:solidFill>
                    <a:ln w="9525">
                      <a:solidFill>
                        <a:srgbClr val="0000D4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089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4785" y="1143"/>
                      <a:ext cx="138" cy="41"/>
                    </a:xfrm>
                    <a:custGeom>
                      <a:avLst/>
                      <a:gdLst>
                        <a:gd name="T0" fmla="*/ 0 w 80"/>
                        <a:gd name="T1" fmla="*/ 37 h 41"/>
                        <a:gd name="T2" fmla="*/ 102 w 80"/>
                        <a:gd name="T3" fmla="*/ 0 h 41"/>
                        <a:gd name="T4" fmla="*/ 238 w 80"/>
                        <a:gd name="T5" fmla="*/ 4 h 41"/>
                        <a:gd name="T6" fmla="*/ 136 w 80"/>
                        <a:gd name="T7" fmla="*/ 41 h 41"/>
                        <a:gd name="T8" fmla="*/ 0 w 80"/>
                        <a:gd name="T9" fmla="*/ 37 h 4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80"/>
                        <a:gd name="T16" fmla="*/ 0 h 41"/>
                        <a:gd name="T17" fmla="*/ 80 w 80"/>
                        <a:gd name="T18" fmla="*/ 41 h 4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80" h="41">
                          <a:moveTo>
                            <a:pt x="0" y="37"/>
                          </a:moveTo>
                          <a:lnTo>
                            <a:pt x="34" y="0"/>
                          </a:lnTo>
                          <a:lnTo>
                            <a:pt x="80" y="4"/>
                          </a:lnTo>
                          <a:lnTo>
                            <a:pt x="46" y="41"/>
                          </a:lnTo>
                          <a:lnTo>
                            <a:pt x="0" y="37"/>
                          </a:lnTo>
                          <a:close/>
                        </a:path>
                      </a:pathLst>
                    </a:custGeom>
                    <a:solidFill>
                      <a:srgbClr val="0000D4"/>
                    </a:solidFill>
                    <a:ln w="9525">
                      <a:solidFill>
                        <a:srgbClr val="0000D4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090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4942" y="1151"/>
                      <a:ext cx="136" cy="41"/>
                    </a:xfrm>
                    <a:custGeom>
                      <a:avLst/>
                      <a:gdLst>
                        <a:gd name="T0" fmla="*/ 0 w 79"/>
                        <a:gd name="T1" fmla="*/ 37 h 41"/>
                        <a:gd name="T2" fmla="*/ 98 w 79"/>
                        <a:gd name="T3" fmla="*/ 0 h 41"/>
                        <a:gd name="T4" fmla="*/ 234 w 79"/>
                        <a:gd name="T5" fmla="*/ 4 h 41"/>
                        <a:gd name="T6" fmla="*/ 139 w 79"/>
                        <a:gd name="T7" fmla="*/ 41 h 41"/>
                        <a:gd name="T8" fmla="*/ 0 w 79"/>
                        <a:gd name="T9" fmla="*/ 37 h 4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9"/>
                        <a:gd name="T16" fmla="*/ 0 h 41"/>
                        <a:gd name="T17" fmla="*/ 79 w 79"/>
                        <a:gd name="T18" fmla="*/ 41 h 4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9" h="41">
                          <a:moveTo>
                            <a:pt x="0" y="37"/>
                          </a:moveTo>
                          <a:lnTo>
                            <a:pt x="33" y="0"/>
                          </a:lnTo>
                          <a:lnTo>
                            <a:pt x="79" y="4"/>
                          </a:lnTo>
                          <a:lnTo>
                            <a:pt x="47" y="41"/>
                          </a:lnTo>
                          <a:lnTo>
                            <a:pt x="0" y="37"/>
                          </a:lnTo>
                          <a:close/>
                        </a:path>
                      </a:pathLst>
                    </a:custGeom>
                    <a:solidFill>
                      <a:srgbClr val="0000D4"/>
                    </a:solidFill>
                    <a:ln w="9525">
                      <a:solidFill>
                        <a:srgbClr val="0000D4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091" name="Freeform 193"/>
                    <p:cNvSpPr>
                      <a:spLocks/>
                    </p:cNvSpPr>
                    <p:nvPr/>
                  </p:nvSpPr>
                  <p:spPr bwMode="auto">
                    <a:xfrm>
                      <a:off x="4628" y="1136"/>
                      <a:ext cx="140" cy="40"/>
                    </a:xfrm>
                    <a:custGeom>
                      <a:avLst/>
                      <a:gdLst>
                        <a:gd name="T0" fmla="*/ 0 w 81"/>
                        <a:gd name="T1" fmla="*/ 36 h 40"/>
                        <a:gd name="T2" fmla="*/ 107 w 81"/>
                        <a:gd name="T3" fmla="*/ 0 h 40"/>
                        <a:gd name="T4" fmla="*/ 242 w 81"/>
                        <a:gd name="T5" fmla="*/ 4 h 40"/>
                        <a:gd name="T6" fmla="*/ 135 w 81"/>
                        <a:gd name="T7" fmla="*/ 40 h 40"/>
                        <a:gd name="T8" fmla="*/ 0 w 81"/>
                        <a:gd name="T9" fmla="*/ 36 h 4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81"/>
                        <a:gd name="T16" fmla="*/ 0 h 40"/>
                        <a:gd name="T17" fmla="*/ 81 w 81"/>
                        <a:gd name="T18" fmla="*/ 40 h 4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81" h="40">
                          <a:moveTo>
                            <a:pt x="0" y="36"/>
                          </a:moveTo>
                          <a:lnTo>
                            <a:pt x="36" y="0"/>
                          </a:lnTo>
                          <a:lnTo>
                            <a:pt x="81" y="4"/>
                          </a:lnTo>
                          <a:lnTo>
                            <a:pt x="45" y="40"/>
                          </a:lnTo>
                          <a:lnTo>
                            <a:pt x="0" y="36"/>
                          </a:lnTo>
                          <a:close/>
                        </a:path>
                      </a:pathLst>
                    </a:custGeom>
                    <a:solidFill>
                      <a:srgbClr val="0000D4"/>
                    </a:solidFill>
                    <a:ln w="9525">
                      <a:solidFill>
                        <a:srgbClr val="0000D4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092" name="Freeform 194"/>
                    <p:cNvSpPr>
                      <a:spLocks/>
                    </p:cNvSpPr>
                    <p:nvPr/>
                  </p:nvSpPr>
                  <p:spPr bwMode="auto">
                    <a:xfrm>
                      <a:off x="4706" y="1140"/>
                      <a:ext cx="138" cy="40"/>
                    </a:xfrm>
                    <a:custGeom>
                      <a:avLst/>
                      <a:gdLst>
                        <a:gd name="T0" fmla="*/ 0 w 80"/>
                        <a:gd name="T1" fmla="*/ 36 h 40"/>
                        <a:gd name="T2" fmla="*/ 107 w 80"/>
                        <a:gd name="T3" fmla="*/ 0 h 40"/>
                        <a:gd name="T4" fmla="*/ 238 w 80"/>
                        <a:gd name="T5" fmla="*/ 3 h 40"/>
                        <a:gd name="T6" fmla="*/ 136 w 80"/>
                        <a:gd name="T7" fmla="*/ 40 h 40"/>
                        <a:gd name="T8" fmla="*/ 0 w 80"/>
                        <a:gd name="T9" fmla="*/ 36 h 4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80"/>
                        <a:gd name="T16" fmla="*/ 0 h 40"/>
                        <a:gd name="T17" fmla="*/ 80 w 80"/>
                        <a:gd name="T18" fmla="*/ 40 h 4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80" h="40">
                          <a:moveTo>
                            <a:pt x="0" y="36"/>
                          </a:moveTo>
                          <a:lnTo>
                            <a:pt x="36" y="0"/>
                          </a:lnTo>
                          <a:lnTo>
                            <a:pt x="80" y="3"/>
                          </a:lnTo>
                          <a:lnTo>
                            <a:pt x="46" y="40"/>
                          </a:lnTo>
                          <a:lnTo>
                            <a:pt x="0" y="36"/>
                          </a:lnTo>
                          <a:close/>
                        </a:path>
                      </a:pathLst>
                    </a:custGeom>
                    <a:solidFill>
                      <a:srgbClr val="0000D4"/>
                    </a:solidFill>
                    <a:ln w="9525">
                      <a:solidFill>
                        <a:srgbClr val="0000D4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093" name="Freeform 195"/>
                    <p:cNvSpPr>
                      <a:spLocks/>
                    </p:cNvSpPr>
                    <p:nvPr/>
                  </p:nvSpPr>
                  <p:spPr bwMode="auto">
                    <a:xfrm>
                      <a:off x="4864" y="1147"/>
                      <a:ext cx="135" cy="41"/>
                    </a:xfrm>
                    <a:custGeom>
                      <a:avLst/>
                      <a:gdLst>
                        <a:gd name="T0" fmla="*/ 0 w 78"/>
                        <a:gd name="T1" fmla="*/ 37 h 41"/>
                        <a:gd name="T2" fmla="*/ 102 w 78"/>
                        <a:gd name="T3" fmla="*/ 0 h 41"/>
                        <a:gd name="T4" fmla="*/ 234 w 78"/>
                        <a:gd name="T5" fmla="*/ 4 h 41"/>
                        <a:gd name="T6" fmla="*/ 135 w 78"/>
                        <a:gd name="T7" fmla="*/ 41 h 41"/>
                        <a:gd name="T8" fmla="*/ 0 w 78"/>
                        <a:gd name="T9" fmla="*/ 37 h 4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8"/>
                        <a:gd name="T16" fmla="*/ 0 h 41"/>
                        <a:gd name="T17" fmla="*/ 78 w 78"/>
                        <a:gd name="T18" fmla="*/ 41 h 4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8" h="41">
                          <a:moveTo>
                            <a:pt x="0" y="37"/>
                          </a:moveTo>
                          <a:lnTo>
                            <a:pt x="34" y="0"/>
                          </a:lnTo>
                          <a:lnTo>
                            <a:pt x="78" y="4"/>
                          </a:lnTo>
                          <a:lnTo>
                            <a:pt x="45" y="41"/>
                          </a:lnTo>
                          <a:lnTo>
                            <a:pt x="0" y="37"/>
                          </a:lnTo>
                          <a:close/>
                        </a:path>
                      </a:pathLst>
                    </a:custGeom>
                    <a:solidFill>
                      <a:srgbClr val="0000D4"/>
                    </a:solidFill>
                    <a:ln w="9525">
                      <a:solidFill>
                        <a:srgbClr val="0000D4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9085" name="Freeform 196"/>
                  <p:cNvSpPr>
                    <a:spLocks/>
                  </p:cNvSpPr>
                  <p:nvPr/>
                </p:nvSpPr>
                <p:spPr bwMode="auto">
                  <a:xfrm>
                    <a:off x="2266" y="599"/>
                    <a:ext cx="171" cy="28"/>
                  </a:xfrm>
                  <a:custGeom>
                    <a:avLst/>
                    <a:gdLst>
                      <a:gd name="T0" fmla="*/ 0 w 99"/>
                      <a:gd name="T1" fmla="*/ 26 h 28"/>
                      <a:gd name="T2" fmla="*/ 173 w 99"/>
                      <a:gd name="T3" fmla="*/ 0 h 28"/>
                      <a:gd name="T4" fmla="*/ 295 w 99"/>
                      <a:gd name="T5" fmla="*/ 3 h 28"/>
                      <a:gd name="T6" fmla="*/ 126 w 99"/>
                      <a:gd name="T7" fmla="*/ 28 h 28"/>
                      <a:gd name="T8" fmla="*/ 0 w 99"/>
                      <a:gd name="T9" fmla="*/ 26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"/>
                      <a:gd name="T16" fmla="*/ 0 h 28"/>
                      <a:gd name="T17" fmla="*/ 99 w 9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" h="28">
                        <a:moveTo>
                          <a:pt x="0" y="26"/>
                        </a:moveTo>
                        <a:lnTo>
                          <a:pt x="58" y="0"/>
                        </a:lnTo>
                        <a:lnTo>
                          <a:pt x="99" y="3"/>
                        </a:lnTo>
                        <a:lnTo>
                          <a:pt x="42" y="28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solidFill>
                    <a:srgbClr val="0000D4"/>
                  </a:solidFill>
                  <a:ln w="9525">
                    <a:solidFill>
                      <a:srgbClr val="0000D4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9083" name="Freeform 197"/>
                <p:cNvSpPr>
                  <a:spLocks/>
                </p:cNvSpPr>
                <p:nvPr/>
              </p:nvSpPr>
              <p:spPr bwMode="auto">
                <a:xfrm>
                  <a:off x="4478" y="1129"/>
                  <a:ext cx="140" cy="40"/>
                </a:xfrm>
                <a:custGeom>
                  <a:avLst/>
                  <a:gdLst>
                    <a:gd name="T0" fmla="*/ 0 w 81"/>
                    <a:gd name="T1" fmla="*/ 36 h 40"/>
                    <a:gd name="T2" fmla="*/ 114 w 81"/>
                    <a:gd name="T3" fmla="*/ 0 h 40"/>
                    <a:gd name="T4" fmla="*/ 242 w 81"/>
                    <a:gd name="T5" fmla="*/ 3 h 40"/>
                    <a:gd name="T6" fmla="*/ 135 w 81"/>
                    <a:gd name="T7" fmla="*/ 40 h 40"/>
                    <a:gd name="T8" fmla="*/ 0 w 81"/>
                    <a:gd name="T9" fmla="*/ 36 h 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1"/>
                    <a:gd name="T16" fmla="*/ 0 h 40"/>
                    <a:gd name="T17" fmla="*/ 81 w 81"/>
                    <a:gd name="T18" fmla="*/ 40 h 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1" h="40">
                      <a:moveTo>
                        <a:pt x="0" y="36"/>
                      </a:moveTo>
                      <a:lnTo>
                        <a:pt x="38" y="0"/>
                      </a:lnTo>
                      <a:lnTo>
                        <a:pt x="81" y="3"/>
                      </a:lnTo>
                      <a:lnTo>
                        <a:pt x="45" y="40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0000D4"/>
                </a:solidFill>
                <a:ln w="952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69075" name="AutoShape 198"/>
            <p:cNvSpPr>
              <a:spLocks/>
            </p:cNvSpPr>
            <p:nvPr/>
          </p:nvSpPr>
          <p:spPr bwMode="auto">
            <a:xfrm rot="16200000" flipH="1">
              <a:off x="1719" y="592"/>
              <a:ext cx="51" cy="551"/>
            </a:xfrm>
            <a:prstGeom prst="leftBrace">
              <a:avLst>
                <a:gd name="adj1" fmla="val 90033"/>
                <a:gd name="adj2" fmla="val 50000"/>
              </a:avLst>
            </a:prstGeom>
            <a:noFill/>
            <a:ln w="28575">
              <a:solidFill>
                <a:srgbClr val="FF1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31" name="Text Box 199"/>
            <p:cNvSpPr txBox="1">
              <a:spLocks noChangeArrowheads="1"/>
            </p:cNvSpPr>
            <p:nvPr/>
          </p:nvSpPr>
          <p:spPr bwMode="auto">
            <a:xfrm>
              <a:off x="1408" y="720"/>
              <a:ext cx="65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>
                <a:defRPr/>
              </a:pPr>
              <a:r>
                <a:rPr lang="en-GB" sz="1000" b="1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Geneva" pitchFamily="-105" charset="0"/>
                </a:rPr>
                <a:t>Induction phase</a:t>
              </a:r>
            </a:p>
          </p:txBody>
        </p:sp>
        <p:sp>
          <p:nvSpPr>
            <p:cNvPr id="69077" name="AutoShape 200"/>
            <p:cNvSpPr>
              <a:spLocks/>
            </p:cNvSpPr>
            <p:nvPr/>
          </p:nvSpPr>
          <p:spPr bwMode="auto">
            <a:xfrm rot="16200000" flipH="1">
              <a:off x="2876" y="331"/>
              <a:ext cx="70" cy="1091"/>
            </a:xfrm>
            <a:prstGeom prst="leftBrace">
              <a:avLst>
                <a:gd name="adj1" fmla="val 129881"/>
                <a:gd name="adj2" fmla="val 50000"/>
              </a:avLst>
            </a:prstGeom>
            <a:noFill/>
            <a:ln w="28575">
              <a:solidFill>
                <a:srgbClr val="FF1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33" name="Text Box 201"/>
            <p:cNvSpPr txBox="1">
              <a:spLocks noChangeArrowheads="1"/>
            </p:cNvSpPr>
            <p:nvPr/>
          </p:nvSpPr>
          <p:spPr bwMode="auto">
            <a:xfrm>
              <a:off x="2562" y="706"/>
              <a:ext cx="59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>
                <a:defRPr/>
              </a:pPr>
              <a:r>
                <a:rPr lang="en-GB" sz="1000" b="1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Geneva" pitchFamily="-105" charset="0"/>
                </a:rPr>
                <a:t>Effector phase</a:t>
              </a:r>
            </a:p>
          </p:txBody>
        </p:sp>
        <p:sp>
          <p:nvSpPr>
            <p:cNvPr id="69079" name="Text Box 202"/>
            <p:cNvSpPr txBox="1">
              <a:spLocks noChangeArrowheads="1"/>
            </p:cNvSpPr>
            <p:nvPr/>
          </p:nvSpPr>
          <p:spPr bwMode="auto">
            <a:xfrm>
              <a:off x="3598" y="676"/>
              <a:ext cx="1387" cy="1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GB" sz="1200">
                  <a:latin typeface="Geneva" charset="0"/>
                </a:rPr>
                <a:t>MOG35-55-induced in C57BL/6</a:t>
              </a:r>
              <a:endParaRPr lang="en-GB" sz="1400">
                <a:latin typeface="Geneva" charset="0"/>
              </a:endParaRPr>
            </a:p>
          </p:txBody>
        </p:sp>
      </p:grpSp>
      <p:grpSp>
        <p:nvGrpSpPr>
          <p:cNvPr id="26" name="Group 203"/>
          <p:cNvGrpSpPr>
            <a:grpSpLocks/>
          </p:cNvGrpSpPr>
          <p:nvPr/>
        </p:nvGrpSpPr>
        <p:grpSpPr bwMode="auto">
          <a:xfrm>
            <a:off x="1906588" y="3302000"/>
            <a:ext cx="6488112" cy="2889250"/>
            <a:chOff x="1201" y="2260"/>
            <a:chExt cx="4087" cy="1820"/>
          </a:xfrm>
        </p:grpSpPr>
        <p:sp>
          <p:nvSpPr>
            <p:cNvPr id="68616" name="AutoShape 204"/>
            <p:cNvSpPr>
              <a:spLocks/>
            </p:cNvSpPr>
            <p:nvPr/>
          </p:nvSpPr>
          <p:spPr bwMode="auto">
            <a:xfrm rot="5522026" flipV="1">
              <a:off x="3549" y="913"/>
              <a:ext cx="95" cy="3263"/>
            </a:xfrm>
            <a:prstGeom prst="leftBrace">
              <a:avLst>
                <a:gd name="adj1" fmla="val 286228"/>
                <a:gd name="adj2" fmla="val 50000"/>
              </a:avLst>
            </a:prstGeom>
            <a:noFill/>
            <a:ln w="28575">
              <a:solidFill>
                <a:srgbClr val="FF1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37" name="Text Box 205"/>
            <p:cNvSpPr txBox="1">
              <a:spLocks noChangeArrowheads="1"/>
            </p:cNvSpPr>
            <p:nvPr/>
          </p:nvSpPr>
          <p:spPr bwMode="auto">
            <a:xfrm>
              <a:off x="2562" y="2352"/>
              <a:ext cx="59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>
                <a:defRPr/>
              </a:pPr>
              <a:r>
                <a:rPr lang="en-GB" sz="1000" b="1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Geneva" pitchFamily="-105" charset="0"/>
                </a:rPr>
                <a:t>Effector phase</a:t>
              </a:r>
            </a:p>
          </p:txBody>
        </p:sp>
        <p:sp>
          <p:nvSpPr>
            <p:cNvPr id="68618" name="Freeform 206"/>
            <p:cNvSpPr>
              <a:spLocks/>
            </p:cNvSpPr>
            <p:nvPr/>
          </p:nvSpPr>
          <p:spPr bwMode="auto">
            <a:xfrm>
              <a:off x="1516" y="3514"/>
              <a:ext cx="3688" cy="272"/>
            </a:xfrm>
            <a:custGeom>
              <a:avLst/>
              <a:gdLst>
                <a:gd name="T0" fmla="*/ 0 w 3688"/>
                <a:gd name="T1" fmla="*/ 35 h 272"/>
                <a:gd name="T2" fmla="*/ 104 w 3688"/>
                <a:gd name="T3" fmla="*/ 0 h 272"/>
                <a:gd name="T4" fmla="*/ 3688 w 3688"/>
                <a:gd name="T5" fmla="*/ 229 h 272"/>
                <a:gd name="T6" fmla="*/ 3639 w 3688"/>
                <a:gd name="T7" fmla="*/ 272 h 272"/>
                <a:gd name="T8" fmla="*/ 0 w 3688"/>
                <a:gd name="T9" fmla="*/ 35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88"/>
                <a:gd name="T16" fmla="*/ 0 h 272"/>
                <a:gd name="T17" fmla="*/ 3688 w 3688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88" h="272">
                  <a:moveTo>
                    <a:pt x="0" y="35"/>
                  </a:moveTo>
                  <a:lnTo>
                    <a:pt x="104" y="0"/>
                  </a:lnTo>
                  <a:lnTo>
                    <a:pt x="3688" y="229"/>
                  </a:lnTo>
                  <a:lnTo>
                    <a:pt x="3639" y="272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9" name="Freeform 207"/>
            <p:cNvSpPr>
              <a:spLocks/>
            </p:cNvSpPr>
            <p:nvPr/>
          </p:nvSpPr>
          <p:spPr bwMode="auto">
            <a:xfrm>
              <a:off x="1445" y="2550"/>
              <a:ext cx="175" cy="999"/>
            </a:xfrm>
            <a:custGeom>
              <a:avLst/>
              <a:gdLst>
                <a:gd name="T0" fmla="*/ 71 w 175"/>
                <a:gd name="T1" fmla="*/ 999 h 999"/>
                <a:gd name="T2" fmla="*/ 0 w 175"/>
                <a:gd name="T3" fmla="*/ 20 h 999"/>
                <a:gd name="T4" fmla="*/ 108 w 175"/>
                <a:gd name="T5" fmla="*/ 0 h 999"/>
                <a:gd name="T6" fmla="*/ 175 w 175"/>
                <a:gd name="T7" fmla="*/ 964 h 999"/>
                <a:gd name="T8" fmla="*/ 71 w 175"/>
                <a:gd name="T9" fmla="*/ 999 h 9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5"/>
                <a:gd name="T16" fmla="*/ 0 h 999"/>
                <a:gd name="T17" fmla="*/ 175 w 175"/>
                <a:gd name="T18" fmla="*/ 999 h 9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5" h="999">
                  <a:moveTo>
                    <a:pt x="71" y="999"/>
                  </a:moveTo>
                  <a:lnTo>
                    <a:pt x="0" y="20"/>
                  </a:lnTo>
                  <a:lnTo>
                    <a:pt x="108" y="0"/>
                  </a:lnTo>
                  <a:lnTo>
                    <a:pt x="175" y="964"/>
                  </a:lnTo>
                  <a:lnTo>
                    <a:pt x="71" y="999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0" name="Freeform 208"/>
            <p:cNvSpPr>
              <a:spLocks/>
            </p:cNvSpPr>
            <p:nvPr/>
          </p:nvSpPr>
          <p:spPr bwMode="auto">
            <a:xfrm>
              <a:off x="1553" y="2550"/>
              <a:ext cx="3735" cy="1193"/>
            </a:xfrm>
            <a:custGeom>
              <a:avLst/>
              <a:gdLst>
                <a:gd name="T0" fmla="*/ 67 w 3735"/>
                <a:gd name="T1" fmla="*/ 964 h 1193"/>
                <a:gd name="T2" fmla="*/ 0 w 3735"/>
                <a:gd name="T3" fmla="*/ 0 h 1193"/>
                <a:gd name="T4" fmla="*/ 3735 w 3735"/>
                <a:gd name="T5" fmla="*/ 131 h 1193"/>
                <a:gd name="T6" fmla="*/ 3651 w 3735"/>
                <a:gd name="T7" fmla="*/ 1193 h 1193"/>
                <a:gd name="T8" fmla="*/ 67 w 3735"/>
                <a:gd name="T9" fmla="*/ 964 h 1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35"/>
                <a:gd name="T16" fmla="*/ 0 h 1193"/>
                <a:gd name="T17" fmla="*/ 3735 w 3735"/>
                <a:gd name="T18" fmla="*/ 1193 h 1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35" h="1193">
                  <a:moveTo>
                    <a:pt x="67" y="964"/>
                  </a:moveTo>
                  <a:lnTo>
                    <a:pt x="0" y="0"/>
                  </a:lnTo>
                  <a:lnTo>
                    <a:pt x="3735" y="131"/>
                  </a:lnTo>
                  <a:lnTo>
                    <a:pt x="3651" y="1193"/>
                  </a:lnTo>
                  <a:lnTo>
                    <a:pt x="67" y="964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1" name="Freeform 209"/>
            <p:cNvSpPr>
              <a:spLocks/>
            </p:cNvSpPr>
            <p:nvPr/>
          </p:nvSpPr>
          <p:spPr bwMode="auto">
            <a:xfrm>
              <a:off x="1516" y="3514"/>
              <a:ext cx="3688" cy="229"/>
            </a:xfrm>
            <a:custGeom>
              <a:avLst/>
              <a:gdLst>
                <a:gd name="T0" fmla="*/ 0 w 3688"/>
                <a:gd name="T1" fmla="*/ 35 h 229"/>
                <a:gd name="T2" fmla="*/ 104 w 3688"/>
                <a:gd name="T3" fmla="*/ 0 h 229"/>
                <a:gd name="T4" fmla="*/ 3688 w 3688"/>
                <a:gd name="T5" fmla="*/ 229 h 229"/>
                <a:gd name="T6" fmla="*/ 0 60000 65536"/>
                <a:gd name="T7" fmla="*/ 0 60000 65536"/>
                <a:gd name="T8" fmla="*/ 0 60000 65536"/>
                <a:gd name="T9" fmla="*/ 0 w 3688"/>
                <a:gd name="T10" fmla="*/ 0 h 229"/>
                <a:gd name="T11" fmla="*/ 3688 w 3688"/>
                <a:gd name="T12" fmla="*/ 229 h 2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88" h="229">
                  <a:moveTo>
                    <a:pt x="0" y="35"/>
                  </a:moveTo>
                  <a:lnTo>
                    <a:pt x="104" y="0"/>
                  </a:lnTo>
                  <a:lnTo>
                    <a:pt x="3688" y="229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2" name="Freeform 210"/>
            <p:cNvSpPr>
              <a:spLocks/>
            </p:cNvSpPr>
            <p:nvPr/>
          </p:nvSpPr>
          <p:spPr bwMode="auto">
            <a:xfrm>
              <a:off x="1505" y="3358"/>
              <a:ext cx="3713" cy="214"/>
            </a:xfrm>
            <a:custGeom>
              <a:avLst/>
              <a:gdLst>
                <a:gd name="T0" fmla="*/ 0 w 3713"/>
                <a:gd name="T1" fmla="*/ 33 h 214"/>
                <a:gd name="T2" fmla="*/ 104 w 3713"/>
                <a:gd name="T3" fmla="*/ 0 h 214"/>
                <a:gd name="T4" fmla="*/ 3713 w 3713"/>
                <a:gd name="T5" fmla="*/ 214 h 214"/>
                <a:gd name="T6" fmla="*/ 0 60000 65536"/>
                <a:gd name="T7" fmla="*/ 0 60000 65536"/>
                <a:gd name="T8" fmla="*/ 0 60000 65536"/>
                <a:gd name="T9" fmla="*/ 0 w 3713"/>
                <a:gd name="T10" fmla="*/ 0 h 214"/>
                <a:gd name="T11" fmla="*/ 3713 w 3713"/>
                <a:gd name="T12" fmla="*/ 214 h 2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13" h="214">
                  <a:moveTo>
                    <a:pt x="0" y="33"/>
                  </a:moveTo>
                  <a:lnTo>
                    <a:pt x="104" y="0"/>
                  </a:lnTo>
                  <a:lnTo>
                    <a:pt x="3713" y="214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3" name="Freeform 211"/>
            <p:cNvSpPr>
              <a:spLocks/>
            </p:cNvSpPr>
            <p:nvPr/>
          </p:nvSpPr>
          <p:spPr bwMode="auto">
            <a:xfrm>
              <a:off x="1494" y="3201"/>
              <a:ext cx="3737" cy="198"/>
            </a:xfrm>
            <a:custGeom>
              <a:avLst/>
              <a:gdLst>
                <a:gd name="T0" fmla="*/ 0 w 3737"/>
                <a:gd name="T1" fmla="*/ 30 h 198"/>
                <a:gd name="T2" fmla="*/ 104 w 3737"/>
                <a:gd name="T3" fmla="*/ 0 h 198"/>
                <a:gd name="T4" fmla="*/ 3737 w 3737"/>
                <a:gd name="T5" fmla="*/ 198 h 198"/>
                <a:gd name="T6" fmla="*/ 0 60000 65536"/>
                <a:gd name="T7" fmla="*/ 0 60000 65536"/>
                <a:gd name="T8" fmla="*/ 0 60000 65536"/>
                <a:gd name="T9" fmla="*/ 0 w 3737"/>
                <a:gd name="T10" fmla="*/ 0 h 198"/>
                <a:gd name="T11" fmla="*/ 3737 w 3737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37" h="198">
                  <a:moveTo>
                    <a:pt x="0" y="30"/>
                  </a:moveTo>
                  <a:lnTo>
                    <a:pt x="104" y="0"/>
                  </a:lnTo>
                  <a:lnTo>
                    <a:pt x="3737" y="19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4" name="Freeform 212"/>
            <p:cNvSpPr>
              <a:spLocks/>
            </p:cNvSpPr>
            <p:nvPr/>
          </p:nvSpPr>
          <p:spPr bwMode="auto">
            <a:xfrm>
              <a:off x="1482" y="3041"/>
              <a:ext cx="3763" cy="183"/>
            </a:xfrm>
            <a:custGeom>
              <a:avLst/>
              <a:gdLst>
                <a:gd name="T0" fmla="*/ 0 w 3763"/>
                <a:gd name="T1" fmla="*/ 28 h 183"/>
                <a:gd name="T2" fmla="*/ 106 w 3763"/>
                <a:gd name="T3" fmla="*/ 0 h 183"/>
                <a:gd name="T4" fmla="*/ 3763 w 3763"/>
                <a:gd name="T5" fmla="*/ 183 h 183"/>
                <a:gd name="T6" fmla="*/ 0 60000 65536"/>
                <a:gd name="T7" fmla="*/ 0 60000 65536"/>
                <a:gd name="T8" fmla="*/ 0 60000 65536"/>
                <a:gd name="T9" fmla="*/ 0 w 3763"/>
                <a:gd name="T10" fmla="*/ 0 h 183"/>
                <a:gd name="T11" fmla="*/ 3763 w 3763"/>
                <a:gd name="T12" fmla="*/ 183 h 1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63" h="183">
                  <a:moveTo>
                    <a:pt x="0" y="28"/>
                  </a:moveTo>
                  <a:lnTo>
                    <a:pt x="106" y="0"/>
                  </a:lnTo>
                  <a:lnTo>
                    <a:pt x="3763" y="183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5" name="Freeform 213"/>
            <p:cNvSpPr>
              <a:spLocks/>
            </p:cNvSpPr>
            <p:nvPr/>
          </p:nvSpPr>
          <p:spPr bwMode="auto">
            <a:xfrm>
              <a:off x="1469" y="2879"/>
              <a:ext cx="3790" cy="166"/>
            </a:xfrm>
            <a:custGeom>
              <a:avLst/>
              <a:gdLst>
                <a:gd name="T0" fmla="*/ 0 w 3790"/>
                <a:gd name="T1" fmla="*/ 26 h 166"/>
                <a:gd name="T2" fmla="*/ 107 w 3790"/>
                <a:gd name="T3" fmla="*/ 0 h 166"/>
                <a:gd name="T4" fmla="*/ 3790 w 3790"/>
                <a:gd name="T5" fmla="*/ 166 h 166"/>
                <a:gd name="T6" fmla="*/ 0 60000 65536"/>
                <a:gd name="T7" fmla="*/ 0 60000 65536"/>
                <a:gd name="T8" fmla="*/ 0 60000 65536"/>
                <a:gd name="T9" fmla="*/ 0 w 3790"/>
                <a:gd name="T10" fmla="*/ 0 h 166"/>
                <a:gd name="T11" fmla="*/ 3790 w 3790"/>
                <a:gd name="T12" fmla="*/ 166 h 1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90" h="166">
                  <a:moveTo>
                    <a:pt x="0" y="26"/>
                  </a:moveTo>
                  <a:lnTo>
                    <a:pt x="107" y="0"/>
                  </a:lnTo>
                  <a:lnTo>
                    <a:pt x="3790" y="166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6" name="Freeform 214"/>
            <p:cNvSpPr>
              <a:spLocks/>
            </p:cNvSpPr>
            <p:nvPr/>
          </p:nvSpPr>
          <p:spPr bwMode="auto">
            <a:xfrm>
              <a:off x="1458" y="2716"/>
              <a:ext cx="3816" cy="149"/>
            </a:xfrm>
            <a:custGeom>
              <a:avLst/>
              <a:gdLst>
                <a:gd name="T0" fmla="*/ 0 w 3816"/>
                <a:gd name="T1" fmla="*/ 23 h 149"/>
                <a:gd name="T2" fmla="*/ 107 w 3816"/>
                <a:gd name="T3" fmla="*/ 0 h 149"/>
                <a:gd name="T4" fmla="*/ 3816 w 3816"/>
                <a:gd name="T5" fmla="*/ 149 h 149"/>
                <a:gd name="T6" fmla="*/ 0 60000 65536"/>
                <a:gd name="T7" fmla="*/ 0 60000 65536"/>
                <a:gd name="T8" fmla="*/ 0 60000 65536"/>
                <a:gd name="T9" fmla="*/ 0 w 3816"/>
                <a:gd name="T10" fmla="*/ 0 h 149"/>
                <a:gd name="T11" fmla="*/ 3816 w 3816"/>
                <a:gd name="T12" fmla="*/ 149 h 1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6" h="149">
                  <a:moveTo>
                    <a:pt x="0" y="23"/>
                  </a:moveTo>
                  <a:lnTo>
                    <a:pt x="107" y="0"/>
                  </a:lnTo>
                  <a:lnTo>
                    <a:pt x="3816" y="149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7" name="Freeform 215"/>
            <p:cNvSpPr>
              <a:spLocks/>
            </p:cNvSpPr>
            <p:nvPr/>
          </p:nvSpPr>
          <p:spPr bwMode="auto">
            <a:xfrm>
              <a:off x="1445" y="2550"/>
              <a:ext cx="3843" cy="131"/>
            </a:xfrm>
            <a:custGeom>
              <a:avLst/>
              <a:gdLst>
                <a:gd name="T0" fmla="*/ 0 w 3843"/>
                <a:gd name="T1" fmla="*/ 20 h 131"/>
                <a:gd name="T2" fmla="*/ 108 w 3843"/>
                <a:gd name="T3" fmla="*/ 0 h 131"/>
                <a:gd name="T4" fmla="*/ 3843 w 3843"/>
                <a:gd name="T5" fmla="*/ 131 h 131"/>
                <a:gd name="T6" fmla="*/ 0 60000 65536"/>
                <a:gd name="T7" fmla="*/ 0 60000 65536"/>
                <a:gd name="T8" fmla="*/ 0 60000 65536"/>
                <a:gd name="T9" fmla="*/ 0 w 3843"/>
                <a:gd name="T10" fmla="*/ 0 h 131"/>
                <a:gd name="T11" fmla="*/ 3843 w 3843"/>
                <a:gd name="T12" fmla="*/ 131 h 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3" h="131">
                  <a:moveTo>
                    <a:pt x="0" y="20"/>
                  </a:moveTo>
                  <a:lnTo>
                    <a:pt x="108" y="0"/>
                  </a:lnTo>
                  <a:lnTo>
                    <a:pt x="3843" y="131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8" name="Freeform 216"/>
            <p:cNvSpPr>
              <a:spLocks/>
            </p:cNvSpPr>
            <p:nvPr/>
          </p:nvSpPr>
          <p:spPr bwMode="auto">
            <a:xfrm>
              <a:off x="1516" y="3514"/>
              <a:ext cx="3688" cy="272"/>
            </a:xfrm>
            <a:custGeom>
              <a:avLst/>
              <a:gdLst>
                <a:gd name="T0" fmla="*/ 3688 w 3688"/>
                <a:gd name="T1" fmla="*/ 229 h 272"/>
                <a:gd name="T2" fmla="*/ 3639 w 3688"/>
                <a:gd name="T3" fmla="*/ 272 h 272"/>
                <a:gd name="T4" fmla="*/ 0 w 3688"/>
                <a:gd name="T5" fmla="*/ 35 h 272"/>
                <a:gd name="T6" fmla="*/ 104 w 3688"/>
                <a:gd name="T7" fmla="*/ 0 h 272"/>
                <a:gd name="T8" fmla="*/ 3688 w 3688"/>
                <a:gd name="T9" fmla="*/ 229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88"/>
                <a:gd name="T16" fmla="*/ 0 h 272"/>
                <a:gd name="T17" fmla="*/ 3688 w 3688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88" h="272">
                  <a:moveTo>
                    <a:pt x="3688" y="229"/>
                  </a:moveTo>
                  <a:lnTo>
                    <a:pt x="3639" y="272"/>
                  </a:lnTo>
                  <a:lnTo>
                    <a:pt x="0" y="35"/>
                  </a:lnTo>
                  <a:lnTo>
                    <a:pt x="104" y="0"/>
                  </a:lnTo>
                  <a:lnTo>
                    <a:pt x="3688" y="22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9" name="Freeform 217"/>
            <p:cNvSpPr>
              <a:spLocks/>
            </p:cNvSpPr>
            <p:nvPr/>
          </p:nvSpPr>
          <p:spPr bwMode="auto">
            <a:xfrm>
              <a:off x="1443" y="2549"/>
              <a:ext cx="174" cy="999"/>
            </a:xfrm>
            <a:custGeom>
              <a:avLst/>
              <a:gdLst>
                <a:gd name="T0" fmla="*/ 71 w 174"/>
                <a:gd name="T1" fmla="*/ 999 h 999"/>
                <a:gd name="T2" fmla="*/ 0 w 174"/>
                <a:gd name="T3" fmla="*/ 19 h 999"/>
                <a:gd name="T4" fmla="*/ 108 w 174"/>
                <a:gd name="T5" fmla="*/ 0 h 999"/>
                <a:gd name="T6" fmla="*/ 174 w 174"/>
                <a:gd name="T7" fmla="*/ 964 h 999"/>
                <a:gd name="T8" fmla="*/ 71 w 174"/>
                <a:gd name="T9" fmla="*/ 999 h 9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999"/>
                <a:gd name="T17" fmla="*/ 174 w 174"/>
                <a:gd name="T18" fmla="*/ 999 h 9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999">
                  <a:moveTo>
                    <a:pt x="71" y="999"/>
                  </a:moveTo>
                  <a:lnTo>
                    <a:pt x="0" y="19"/>
                  </a:lnTo>
                  <a:lnTo>
                    <a:pt x="108" y="0"/>
                  </a:lnTo>
                  <a:lnTo>
                    <a:pt x="174" y="964"/>
                  </a:lnTo>
                  <a:lnTo>
                    <a:pt x="71" y="999"/>
                  </a:lnTo>
                  <a:close/>
                </a:path>
              </a:pathLst>
            </a:cu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0" name="Freeform 218"/>
            <p:cNvSpPr>
              <a:spLocks/>
            </p:cNvSpPr>
            <p:nvPr/>
          </p:nvSpPr>
          <p:spPr bwMode="auto">
            <a:xfrm>
              <a:off x="1551" y="2549"/>
              <a:ext cx="3735" cy="1192"/>
            </a:xfrm>
            <a:custGeom>
              <a:avLst/>
              <a:gdLst>
                <a:gd name="T0" fmla="*/ 66 w 3735"/>
                <a:gd name="T1" fmla="*/ 964 h 1192"/>
                <a:gd name="T2" fmla="*/ 0 w 3735"/>
                <a:gd name="T3" fmla="*/ 0 h 1192"/>
                <a:gd name="T4" fmla="*/ 3735 w 3735"/>
                <a:gd name="T5" fmla="*/ 131 h 1192"/>
                <a:gd name="T6" fmla="*/ 3651 w 3735"/>
                <a:gd name="T7" fmla="*/ 1192 h 1192"/>
                <a:gd name="T8" fmla="*/ 66 w 3735"/>
                <a:gd name="T9" fmla="*/ 964 h 1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35"/>
                <a:gd name="T16" fmla="*/ 0 h 1192"/>
                <a:gd name="T17" fmla="*/ 3735 w 3735"/>
                <a:gd name="T18" fmla="*/ 1192 h 1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35" h="1192">
                  <a:moveTo>
                    <a:pt x="66" y="964"/>
                  </a:moveTo>
                  <a:lnTo>
                    <a:pt x="0" y="0"/>
                  </a:lnTo>
                  <a:lnTo>
                    <a:pt x="3735" y="131"/>
                  </a:lnTo>
                  <a:lnTo>
                    <a:pt x="3651" y="1192"/>
                  </a:lnTo>
                  <a:lnTo>
                    <a:pt x="66" y="964"/>
                  </a:lnTo>
                  <a:close/>
                </a:path>
              </a:pathLst>
            </a:cu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1" name="Line 219"/>
            <p:cNvSpPr>
              <a:spLocks noChangeShapeType="1"/>
            </p:cNvSpPr>
            <p:nvPr/>
          </p:nvSpPr>
          <p:spPr bwMode="auto">
            <a:xfrm>
              <a:off x="1516" y="3549"/>
              <a:ext cx="3639" cy="23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2" name="Line 220"/>
            <p:cNvSpPr>
              <a:spLocks noChangeShapeType="1"/>
            </p:cNvSpPr>
            <p:nvPr/>
          </p:nvSpPr>
          <p:spPr bwMode="auto">
            <a:xfrm>
              <a:off x="1516" y="3549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3" name="Line 221"/>
            <p:cNvSpPr>
              <a:spLocks noChangeShapeType="1"/>
            </p:cNvSpPr>
            <p:nvPr/>
          </p:nvSpPr>
          <p:spPr bwMode="auto">
            <a:xfrm>
              <a:off x="1583" y="3553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4" name="Line 222"/>
            <p:cNvSpPr>
              <a:spLocks noChangeShapeType="1"/>
            </p:cNvSpPr>
            <p:nvPr/>
          </p:nvSpPr>
          <p:spPr bwMode="auto">
            <a:xfrm>
              <a:off x="1616" y="3555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5" name="Line 223"/>
            <p:cNvSpPr>
              <a:spLocks noChangeShapeType="1"/>
            </p:cNvSpPr>
            <p:nvPr/>
          </p:nvSpPr>
          <p:spPr bwMode="auto">
            <a:xfrm>
              <a:off x="1649" y="3555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6" name="Line 224"/>
            <p:cNvSpPr>
              <a:spLocks noChangeShapeType="1"/>
            </p:cNvSpPr>
            <p:nvPr/>
          </p:nvSpPr>
          <p:spPr bwMode="auto">
            <a:xfrm>
              <a:off x="1716" y="3555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7" name="Line 225"/>
            <p:cNvSpPr>
              <a:spLocks noChangeShapeType="1"/>
            </p:cNvSpPr>
            <p:nvPr/>
          </p:nvSpPr>
          <p:spPr bwMode="auto">
            <a:xfrm>
              <a:off x="1751" y="3564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8" name="Line 226"/>
            <p:cNvSpPr>
              <a:spLocks noChangeShapeType="1"/>
            </p:cNvSpPr>
            <p:nvPr/>
          </p:nvSpPr>
          <p:spPr bwMode="auto">
            <a:xfrm>
              <a:off x="1784" y="3567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39" name="Line 227"/>
            <p:cNvSpPr>
              <a:spLocks noChangeShapeType="1"/>
            </p:cNvSpPr>
            <p:nvPr/>
          </p:nvSpPr>
          <p:spPr bwMode="auto">
            <a:xfrm>
              <a:off x="1818" y="3569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0" name="Line 228"/>
            <p:cNvSpPr>
              <a:spLocks noChangeShapeType="1"/>
            </p:cNvSpPr>
            <p:nvPr/>
          </p:nvSpPr>
          <p:spPr bwMode="auto">
            <a:xfrm>
              <a:off x="1851" y="3571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1" name="Line 229"/>
            <p:cNvSpPr>
              <a:spLocks noChangeShapeType="1"/>
            </p:cNvSpPr>
            <p:nvPr/>
          </p:nvSpPr>
          <p:spPr bwMode="auto">
            <a:xfrm>
              <a:off x="1886" y="3573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2" name="Line 230"/>
            <p:cNvSpPr>
              <a:spLocks noChangeShapeType="1"/>
            </p:cNvSpPr>
            <p:nvPr/>
          </p:nvSpPr>
          <p:spPr bwMode="auto">
            <a:xfrm>
              <a:off x="1919" y="3575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3" name="Line 231"/>
            <p:cNvSpPr>
              <a:spLocks noChangeShapeType="1"/>
            </p:cNvSpPr>
            <p:nvPr/>
          </p:nvSpPr>
          <p:spPr bwMode="auto">
            <a:xfrm>
              <a:off x="1953" y="3578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4" name="Line 232"/>
            <p:cNvSpPr>
              <a:spLocks noChangeShapeType="1"/>
            </p:cNvSpPr>
            <p:nvPr/>
          </p:nvSpPr>
          <p:spPr bwMode="auto">
            <a:xfrm>
              <a:off x="1987" y="3580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5" name="Line 233"/>
            <p:cNvSpPr>
              <a:spLocks noChangeShapeType="1"/>
            </p:cNvSpPr>
            <p:nvPr/>
          </p:nvSpPr>
          <p:spPr bwMode="auto">
            <a:xfrm>
              <a:off x="2022" y="3582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6" name="Line 234"/>
            <p:cNvSpPr>
              <a:spLocks noChangeShapeType="1"/>
            </p:cNvSpPr>
            <p:nvPr/>
          </p:nvSpPr>
          <p:spPr bwMode="auto">
            <a:xfrm>
              <a:off x="2055" y="3585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7" name="Line 235"/>
            <p:cNvSpPr>
              <a:spLocks noChangeShapeType="1"/>
            </p:cNvSpPr>
            <p:nvPr/>
          </p:nvSpPr>
          <p:spPr bwMode="auto">
            <a:xfrm>
              <a:off x="2089" y="3587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8" name="Line 236"/>
            <p:cNvSpPr>
              <a:spLocks noChangeShapeType="1"/>
            </p:cNvSpPr>
            <p:nvPr/>
          </p:nvSpPr>
          <p:spPr bwMode="auto">
            <a:xfrm>
              <a:off x="2124" y="3589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9" name="Line 237"/>
            <p:cNvSpPr>
              <a:spLocks noChangeShapeType="1"/>
            </p:cNvSpPr>
            <p:nvPr/>
          </p:nvSpPr>
          <p:spPr bwMode="auto">
            <a:xfrm>
              <a:off x="2158" y="3591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0" name="Line 238"/>
            <p:cNvSpPr>
              <a:spLocks noChangeShapeType="1"/>
            </p:cNvSpPr>
            <p:nvPr/>
          </p:nvSpPr>
          <p:spPr bwMode="auto">
            <a:xfrm>
              <a:off x="2192" y="3593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1" name="Line 239"/>
            <p:cNvSpPr>
              <a:spLocks noChangeShapeType="1"/>
            </p:cNvSpPr>
            <p:nvPr/>
          </p:nvSpPr>
          <p:spPr bwMode="auto">
            <a:xfrm>
              <a:off x="2228" y="3595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2" name="Line 240"/>
            <p:cNvSpPr>
              <a:spLocks noChangeShapeType="1"/>
            </p:cNvSpPr>
            <p:nvPr/>
          </p:nvSpPr>
          <p:spPr bwMode="auto">
            <a:xfrm>
              <a:off x="2262" y="3597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3" name="Line 241"/>
            <p:cNvSpPr>
              <a:spLocks noChangeShapeType="1"/>
            </p:cNvSpPr>
            <p:nvPr/>
          </p:nvSpPr>
          <p:spPr bwMode="auto">
            <a:xfrm>
              <a:off x="2297" y="3600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4" name="Line 242"/>
            <p:cNvSpPr>
              <a:spLocks noChangeShapeType="1"/>
            </p:cNvSpPr>
            <p:nvPr/>
          </p:nvSpPr>
          <p:spPr bwMode="auto">
            <a:xfrm>
              <a:off x="2331" y="3602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5" name="Line 243"/>
            <p:cNvSpPr>
              <a:spLocks noChangeShapeType="1"/>
            </p:cNvSpPr>
            <p:nvPr/>
          </p:nvSpPr>
          <p:spPr bwMode="auto">
            <a:xfrm>
              <a:off x="2367" y="3604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6" name="Line 244"/>
            <p:cNvSpPr>
              <a:spLocks noChangeShapeType="1"/>
            </p:cNvSpPr>
            <p:nvPr/>
          </p:nvSpPr>
          <p:spPr bwMode="auto">
            <a:xfrm>
              <a:off x="2401" y="3607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7" name="Line 245"/>
            <p:cNvSpPr>
              <a:spLocks noChangeShapeType="1"/>
            </p:cNvSpPr>
            <p:nvPr/>
          </p:nvSpPr>
          <p:spPr bwMode="auto">
            <a:xfrm>
              <a:off x="2437" y="3609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8" name="Line 246"/>
            <p:cNvSpPr>
              <a:spLocks noChangeShapeType="1"/>
            </p:cNvSpPr>
            <p:nvPr/>
          </p:nvSpPr>
          <p:spPr bwMode="auto">
            <a:xfrm>
              <a:off x="2471" y="3611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9" name="Line 247"/>
            <p:cNvSpPr>
              <a:spLocks noChangeShapeType="1"/>
            </p:cNvSpPr>
            <p:nvPr/>
          </p:nvSpPr>
          <p:spPr bwMode="auto">
            <a:xfrm>
              <a:off x="2507" y="3614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0" name="Line 248"/>
            <p:cNvSpPr>
              <a:spLocks noChangeShapeType="1"/>
            </p:cNvSpPr>
            <p:nvPr/>
          </p:nvSpPr>
          <p:spPr bwMode="auto">
            <a:xfrm>
              <a:off x="2541" y="3616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1" name="Line 249"/>
            <p:cNvSpPr>
              <a:spLocks noChangeShapeType="1"/>
            </p:cNvSpPr>
            <p:nvPr/>
          </p:nvSpPr>
          <p:spPr bwMode="auto">
            <a:xfrm>
              <a:off x="2577" y="3618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2" name="Line 250"/>
            <p:cNvSpPr>
              <a:spLocks noChangeShapeType="1"/>
            </p:cNvSpPr>
            <p:nvPr/>
          </p:nvSpPr>
          <p:spPr bwMode="auto">
            <a:xfrm>
              <a:off x="2613" y="3621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3" name="Line 251"/>
            <p:cNvSpPr>
              <a:spLocks noChangeShapeType="1"/>
            </p:cNvSpPr>
            <p:nvPr/>
          </p:nvSpPr>
          <p:spPr bwMode="auto">
            <a:xfrm>
              <a:off x="2647" y="3623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4" name="Line 252"/>
            <p:cNvSpPr>
              <a:spLocks noChangeShapeType="1"/>
            </p:cNvSpPr>
            <p:nvPr/>
          </p:nvSpPr>
          <p:spPr bwMode="auto">
            <a:xfrm>
              <a:off x="2683" y="3625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5" name="Line 253"/>
            <p:cNvSpPr>
              <a:spLocks noChangeShapeType="1"/>
            </p:cNvSpPr>
            <p:nvPr/>
          </p:nvSpPr>
          <p:spPr bwMode="auto">
            <a:xfrm>
              <a:off x="2718" y="3627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6" name="Line 254"/>
            <p:cNvSpPr>
              <a:spLocks noChangeShapeType="1"/>
            </p:cNvSpPr>
            <p:nvPr/>
          </p:nvSpPr>
          <p:spPr bwMode="auto">
            <a:xfrm>
              <a:off x="2754" y="3629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7" name="Line 255"/>
            <p:cNvSpPr>
              <a:spLocks noChangeShapeType="1"/>
            </p:cNvSpPr>
            <p:nvPr/>
          </p:nvSpPr>
          <p:spPr bwMode="auto">
            <a:xfrm>
              <a:off x="2789" y="3632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8" name="Line 256"/>
            <p:cNvSpPr>
              <a:spLocks noChangeShapeType="1"/>
            </p:cNvSpPr>
            <p:nvPr/>
          </p:nvSpPr>
          <p:spPr bwMode="auto">
            <a:xfrm>
              <a:off x="2825" y="3634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9" name="Line 257"/>
            <p:cNvSpPr>
              <a:spLocks noChangeShapeType="1"/>
            </p:cNvSpPr>
            <p:nvPr/>
          </p:nvSpPr>
          <p:spPr bwMode="auto">
            <a:xfrm>
              <a:off x="2861" y="3637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0" name="Line 258"/>
            <p:cNvSpPr>
              <a:spLocks noChangeShapeType="1"/>
            </p:cNvSpPr>
            <p:nvPr/>
          </p:nvSpPr>
          <p:spPr bwMode="auto">
            <a:xfrm>
              <a:off x="2898" y="3639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1" name="Line 259"/>
            <p:cNvSpPr>
              <a:spLocks noChangeShapeType="1"/>
            </p:cNvSpPr>
            <p:nvPr/>
          </p:nvSpPr>
          <p:spPr bwMode="auto">
            <a:xfrm>
              <a:off x="2933" y="3642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2" name="Line 260"/>
            <p:cNvSpPr>
              <a:spLocks noChangeShapeType="1"/>
            </p:cNvSpPr>
            <p:nvPr/>
          </p:nvSpPr>
          <p:spPr bwMode="auto">
            <a:xfrm>
              <a:off x="2969" y="3644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3" name="Line 261"/>
            <p:cNvSpPr>
              <a:spLocks noChangeShapeType="1"/>
            </p:cNvSpPr>
            <p:nvPr/>
          </p:nvSpPr>
          <p:spPr bwMode="auto">
            <a:xfrm>
              <a:off x="3006" y="3646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4" name="Line 262"/>
            <p:cNvSpPr>
              <a:spLocks noChangeShapeType="1"/>
            </p:cNvSpPr>
            <p:nvPr/>
          </p:nvSpPr>
          <p:spPr bwMode="auto">
            <a:xfrm>
              <a:off x="3042" y="3648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5" name="Line 263"/>
            <p:cNvSpPr>
              <a:spLocks noChangeShapeType="1"/>
            </p:cNvSpPr>
            <p:nvPr/>
          </p:nvSpPr>
          <p:spPr bwMode="auto">
            <a:xfrm>
              <a:off x="3078" y="3650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6" name="Line 264"/>
            <p:cNvSpPr>
              <a:spLocks noChangeShapeType="1"/>
            </p:cNvSpPr>
            <p:nvPr/>
          </p:nvSpPr>
          <p:spPr bwMode="auto">
            <a:xfrm>
              <a:off x="3114" y="3653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7" name="Line 265"/>
            <p:cNvSpPr>
              <a:spLocks noChangeShapeType="1"/>
            </p:cNvSpPr>
            <p:nvPr/>
          </p:nvSpPr>
          <p:spPr bwMode="auto">
            <a:xfrm>
              <a:off x="3151" y="3655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8" name="Line 266"/>
            <p:cNvSpPr>
              <a:spLocks noChangeShapeType="1"/>
            </p:cNvSpPr>
            <p:nvPr/>
          </p:nvSpPr>
          <p:spPr bwMode="auto">
            <a:xfrm>
              <a:off x="3187" y="3658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9" name="Line 267"/>
            <p:cNvSpPr>
              <a:spLocks noChangeShapeType="1"/>
            </p:cNvSpPr>
            <p:nvPr/>
          </p:nvSpPr>
          <p:spPr bwMode="auto">
            <a:xfrm>
              <a:off x="3224" y="3660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0" name="Line 268"/>
            <p:cNvSpPr>
              <a:spLocks noChangeShapeType="1"/>
            </p:cNvSpPr>
            <p:nvPr/>
          </p:nvSpPr>
          <p:spPr bwMode="auto">
            <a:xfrm>
              <a:off x="3260" y="3663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1" name="Line 269"/>
            <p:cNvSpPr>
              <a:spLocks noChangeShapeType="1"/>
            </p:cNvSpPr>
            <p:nvPr/>
          </p:nvSpPr>
          <p:spPr bwMode="auto">
            <a:xfrm>
              <a:off x="3297" y="3665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2" name="Line 270"/>
            <p:cNvSpPr>
              <a:spLocks noChangeShapeType="1"/>
            </p:cNvSpPr>
            <p:nvPr/>
          </p:nvSpPr>
          <p:spPr bwMode="auto">
            <a:xfrm>
              <a:off x="3334" y="3667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3" name="Line 271"/>
            <p:cNvSpPr>
              <a:spLocks noChangeShapeType="1"/>
            </p:cNvSpPr>
            <p:nvPr/>
          </p:nvSpPr>
          <p:spPr bwMode="auto">
            <a:xfrm>
              <a:off x="3371" y="3669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4" name="Line 272"/>
            <p:cNvSpPr>
              <a:spLocks noChangeShapeType="1"/>
            </p:cNvSpPr>
            <p:nvPr/>
          </p:nvSpPr>
          <p:spPr bwMode="auto">
            <a:xfrm>
              <a:off x="3408" y="3672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5" name="Line 273"/>
            <p:cNvSpPr>
              <a:spLocks noChangeShapeType="1"/>
            </p:cNvSpPr>
            <p:nvPr/>
          </p:nvSpPr>
          <p:spPr bwMode="auto">
            <a:xfrm>
              <a:off x="3445" y="3674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6" name="Line 274"/>
            <p:cNvSpPr>
              <a:spLocks noChangeShapeType="1"/>
            </p:cNvSpPr>
            <p:nvPr/>
          </p:nvSpPr>
          <p:spPr bwMode="auto">
            <a:xfrm>
              <a:off x="3482" y="3677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7" name="Line 275"/>
            <p:cNvSpPr>
              <a:spLocks noChangeShapeType="1"/>
            </p:cNvSpPr>
            <p:nvPr/>
          </p:nvSpPr>
          <p:spPr bwMode="auto">
            <a:xfrm>
              <a:off x="3519" y="3680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8" name="Line 276"/>
            <p:cNvSpPr>
              <a:spLocks noChangeShapeType="1"/>
            </p:cNvSpPr>
            <p:nvPr/>
          </p:nvSpPr>
          <p:spPr bwMode="auto">
            <a:xfrm>
              <a:off x="3556" y="3682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9" name="Line 277"/>
            <p:cNvSpPr>
              <a:spLocks noChangeShapeType="1"/>
            </p:cNvSpPr>
            <p:nvPr/>
          </p:nvSpPr>
          <p:spPr bwMode="auto">
            <a:xfrm>
              <a:off x="3594" y="3684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0" name="Line 278"/>
            <p:cNvSpPr>
              <a:spLocks noChangeShapeType="1"/>
            </p:cNvSpPr>
            <p:nvPr/>
          </p:nvSpPr>
          <p:spPr bwMode="auto">
            <a:xfrm>
              <a:off x="3631" y="3686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1" name="Line 279"/>
            <p:cNvSpPr>
              <a:spLocks noChangeShapeType="1"/>
            </p:cNvSpPr>
            <p:nvPr/>
          </p:nvSpPr>
          <p:spPr bwMode="auto">
            <a:xfrm>
              <a:off x="3669" y="3689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2" name="Line 280"/>
            <p:cNvSpPr>
              <a:spLocks noChangeShapeType="1"/>
            </p:cNvSpPr>
            <p:nvPr/>
          </p:nvSpPr>
          <p:spPr bwMode="auto">
            <a:xfrm>
              <a:off x="3706" y="3691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3" name="Line 281"/>
            <p:cNvSpPr>
              <a:spLocks noChangeShapeType="1"/>
            </p:cNvSpPr>
            <p:nvPr/>
          </p:nvSpPr>
          <p:spPr bwMode="auto">
            <a:xfrm>
              <a:off x="3744" y="3694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4" name="Line 282"/>
            <p:cNvSpPr>
              <a:spLocks noChangeShapeType="1"/>
            </p:cNvSpPr>
            <p:nvPr/>
          </p:nvSpPr>
          <p:spPr bwMode="auto">
            <a:xfrm>
              <a:off x="3781" y="3697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5" name="Line 283"/>
            <p:cNvSpPr>
              <a:spLocks noChangeShapeType="1"/>
            </p:cNvSpPr>
            <p:nvPr/>
          </p:nvSpPr>
          <p:spPr bwMode="auto">
            <a:xfrm>
              <a:off x="3819" y="3699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6" name="Line 284"/>
            <p:cNvSpPr>
              <a:spLocks noChangeShapeType="1"/>
            </p:cNvSpPr>
            <p:nvPr/>
          </p:nvSpPr>
          <p:spPr bwMode="auto">
            <a:xfrm>
              <a:off x="3858" y="3701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7" name="Line 285"/>
            <p:cNvSpPr>
              <a:spLocks noChangeShapeType="1"/>
            </p:cNvSpPr>
            <p:nvPr/>
          </p:nvSpPr>
          <p:spPr bwMode="auto">
            <a:xfrm>
              <a:off x="3896" y="3704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8" name="Line 286"/>
            <p:cNvSpPr>
              <a:spLocks noChangeShapeType="1"/>
            </p:cNvSpPr>
            <p:nvPr/>
          </p:nvSpPr>
          <p:spPr bwMode="auto">
            <a:xfrm>
              <a:off x="3934" y="3706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9" name="Line 287"/>
            <p:cNvSpPr>
              <a:spLocks noChangeShapeType="1"/>
            </p:cNvSpPr>
            <p:nvPr/>
          </p:nvSpPr>
          <p:spPr bwMode="auto">
            <a:xfrm>
              <a:off x="3972" y="3709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0" name="Line 288"/>
            <p:cNvSpPr>
              <a:spLocks noChangeShapeType="1"/>
            </p:cNvSpPr>
            <p:nvPr/>
          </p:nvSpPr>
          <p:spPr bwMode="auto">
            <a:xfrm>
              <a:off x="4010" y="3712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1" name="Line 289"/>
            <p:cNvSpPr>
              <a:spLocks noChangeShapeType="1"/>
            </p:cNvSpPr>
            <p:nvPr/>
          </p:nvSpPr>
          <p:spPr bwMode="auto">
            <a:xfrm>
              <a:off x="4048" y="3714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2" name="Line 290"/>
            <p:cNvSpPr>
              <a:spLocks noChangeShapeType="1"/>
            </p:cNvSpPr>
            <p:nvPr/>
          </p:nvSpPr>
          <p:spPr bwMode="auto">
            <a:xfrm>
              <a:off x="4087" y="3716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3" name="Line 291"/>
            <p:cNvSpPr>
              <a:spLocks noChangeShapeType="1"/>
            </p:cNvSpPr>
            <p:nvPr/>
          </p:nvSpPr>
          <p:spPr bwMode="auto">
            <a:xfrm>
              <a:off x="4125" y="3719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4" name="Line 292"/>
            <p:cNvSpPr>
              <a:spLocks noChangeShapeType="1"/>
            </p:cNvSpPr>
            <p:nvPr/>
          </p:nvSpPr>
          <p:spPr bwMode="auto">
            <a:xfrm>
              <a:off x="4163" y="3721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5" name="Line 293"/>
            <p:cNvSpPr>
              <a:spLocks noChangeShapeType="1"/>
            </p:cNvSpPr>
            <p:nvPr/>
          </p:nvSpPr>
          <p:spPr bwMode="auto">
            <a:xfrm>
              <a:off x="4203" y="3724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6" name="Line 294"/>
            <p:cNvSpPr>
              <a:spLocks noChangeShapeType="1"/>
            </p:cNvSpPr>
            <p:nvPr/>
          </p:nvSpPr>
          <p:spPr bwMode="auto">
            <a:xfrm>
              <a:off x="4241" y="3727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7" name="Line 295"/>
            <p:cNvSpPr>
              <a:spLocks noChangeShapeType="1"/>
            </p:cNvSpPr>
            <p:nvPr/>
          </p:nvSpPr>
          <p:spPr bwMode="auto">
            <a:xfrm>
              <a:off x="4280" y="3729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8" name="Line 296"/>
            <p:cNvSpPr>
              <a:spLocks noChangeShapeType="1"/>
            </p:cNvSpPr>
            <p:nvPr/>
          </p:nvSpPr>
          <p:spPr bwMode="auto">
            <a:xfrm>
              <a:off x="4318" y="3731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9" name="Line 297"/>
            <p:cNvSpPr>
              <a:spLocks noChangeShapeType="1"/>
            </p:cNvSpPr>
            <p:nvPr/>
          </p:nvSpPr>
          <p:spPr bwMode="auto">
            <a:xfrm>
              <a:off x="4358" y="3734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0" name="Line 298"/>
            <p:cNvSpPr>
              <a:spLocks noChangeShapeType="1"/>
            </p:cNvSpPr>
            <p:nvPr/>
          </p:nvSpPr>
          <p:spPr bwMode="auto">
            <a:xfrm>
              <a:off x="4396" y="3737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1" name="Line 299"/>
            <p:cNvSpPr>
              <a:spLocks noChangeShapeType="1"/>
            </p:cNvSpPr>
            <p:nvPr/>
          </p:nvSpPr>
          <p:spPr bwMode="auto">
            <a:xfrm>
              <a:off x="4435" y="3739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2" name="Line 300"/>
            <p:cNvSpPr>
              <a:spLocks noChangeShapeType="1"/>
            </p:cNvSpPr>
            <p:nvPr/>
          </p:nvSpPr>
          <p:spPr bwMode="auto">
            <a:xfrm>
              <a:off x="4475" y="3741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3" name="Line 301"/>
            <p:cNvSpPr>
              <a:spLocks noChangeShapeType="1"/>
            </p:cNvSpPr>
            <p:nvPr/>
          </p:nvSpPr>
          <p:spPr bwMode="auto">
            <a:xfrm>
              <a:off x="4514" y="3744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4" name="Line 302"/>
            <p:cNvSpPr>
              <a:spLocks noChangeShapeType="1"/>
            </p:cNvSpPr>
            <p:nvPr/>
          </p:nvSpPr>
          <p:spPr bwMode="auto">
            <a:xfrm>
              <a:off x="4554" y="3747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5" name="Line 303"/>
            <p:cNvSpPr>
              <a:spLocks noChangeShapeType="1"/>
            </p:cNvSpPr>
            <p:nvPr/>
          </p:nvSpPr>
          <p:spPr bwMode="auto">
            <a:xfrm>
              <a:off x="4593" y="3749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6" name="Line 304"/>
            <p:cNvSpPr>
              <a:spLocks noChangeShapeType="1"/>
            </p:cNvSpPr>
            <p:nvPr/>
          </p:nvSpPr>
          <p:spPr bwMode="auto">
            <a:xfrm>
              <a:off x="4633" y="3752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7" name="Line 305"/>
            <p:cNvSpPr>
              <a:spLocks noChangeShapeType="1"/>
            </p:cNvSpPr>
            <p:nvPr/>
          </p:nvSpPr>
          <p:spPr bwMode="auto">
            <a:xfrm>
              <a:off x="4672" y="3754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8" name="Line 306"/>
            <p:cNvSpPr>
              <a:spLocks noChangeShapeType="1"/>
            </p:cNvSpPr>
            <p:nvPr/>
          </p:nvSpPr>
          <p:spPr bwMode="auto">
            <a:xfrm>
              <a:off x="4712" y="3757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9" name="Line 307"/>
            <p:cNvSpPr>
              <a:spLocks noChangeShapeType="1"/>
            </p:cNvSpPr>
            <p:nvPr/>
          </p:nvSpPr>
          <p:spPr bwMode="auto">
            <a:xfrm>
              <a:off x="4751" y="3760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0" name="Line 308"/>
            <p:cNvSpPr>
              <a:spLocks noChangeShapeType="1"/>
            </p:cNvSpPr>
            <p:nvPr/>
          </p:nvSpPr>
          <p:spPr bwMode="auto">
            <a:xfrm>
              <a:off x="4792" y="3762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1" name="Line 309"/>
            <p:cNvSpPr>
              <a:spLocks noChangeShapeType="1"/>
            </p:cNvSpPr>
            <p:nvPr/>
          </p:nvSpPr>
          <p:spPr bwMode="auto">
            <a:xfrm>
              <a:off x="4831" y="3765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2" name="Line 310"/>
            <p:cNvSpPr>
              <a:spLocks noChangeShapeType="1"/>
            </p:cNvSpPr>
            <p:nvPr/>
          </p:nvSpPr>
          <p:spPr bwMode="auto">
            <a:xfrm>
              <a:off x="4872" y="3767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3" name="Line 311"/>
            <p:cNvSpPr>
              <a:spLocks noChangeShapeType="1"/>
            </p:cNvSpPr>
            <p:nvPr/>
          </p:nvSpPr>
          <p:spPr bwMode="auto">
            <a:xfrm>
              <a:off x="4912" y="3770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4" name="Line 312"/>
            <p:cNvSpPr>
              <a:spLocks noChangeShapeType="1"/>
            </p:cNvSpPr>
            <p:nvPr/>
          </p:nvSpPr>
          <p:spPr bwMode="auto">
            <a:xfrm>
              <a:off x="4952" y="3773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5" name="Line 313"/>
            <p:cNvSpPr>
              <a:spLocks noChangeShapeType="1"/>
            </p:cNvSpPr>
            <p:nvPr/>
          </p:nvSpPr>
          <p:spPr bwMode="auto">
            <a:xfrm>
              <a:off x="4992" y="3775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6" name="Line 314"/>
            <p:cNvSpPr>
              <a:spLocks noChangeShapeType="1"/>
            </p:cNvSpPr>
            <p:nvPr/>
          </p:nvSpPr>
          <p:spPr bwMode="auto">
            <a:xfrm>
              <a:off x="5033" y="3777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7" name="Line 315"/>
            <p:cNvSpPr>
              <a:spLocks noChangeShapeType="1"/>
            </p:cNvSpPr>
            <p:nvPr/>
          </p:nvSpPr>
          <p:spPr bwMode="auto">
            <a:xfrm>
              <a:off x="5073" y="3780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8" name="Line 316"/>
            <p:cNvSpPr>
              <a:spLocks noChangeShapeType="1"/>
            </p:cNvSpPr>
            <p:nvPr/>
          </p:nvSpPr>
          <p:spPr bwMode="auto">
            <a:xfrm>
              <a:off x="5114" y="3783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9" name="Line 317"/>
            <p:cNvSpPr>
              <a:spLocks noChangeShapeType="1"/>
            </p:cNvSpPr>
            <p:nvPr/>
          </p:nvSpPr>
          <p:spPr bwMode="auto">
            <a:xfrm>
              <a:off x="5155" y="3786"/>
              <a:ext cx="1" cy="2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0" name="Rectangle 318"/>
            <p:cNvSpPr>
              <a:spLocks noChangeArrowheads="1"/>
            </p:cNvSpPr>
            <p:nvPr/>
          </p:nvSpPr>
          <p:spPr bwMode="auto">
            <a:xfrm>
              <a:off x="1520" y="3600"/>
              <a:ext cx="4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31" name="Rectangle 319"/>
            <p:cNvSpPr>
              <a:spLocks noChangeArrowheads="1"/>
            </p:cNvSpPr>
            <p:nvPr/>
          </p:nvSpPr>
          <p:spPr bwMode="auto">
            <a:xfrm>
              <a:off x="1680" y="3600"/>
              <a:ext cx="4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32" name="Rectangle 320"/>
            <p:cNvSpPr>
              <a:spLocks noChangeArrowheads="1"/>
            </p:cNvSpPr>
            <p:nvPr/>
          </p:nvSpPr>
          <p:spPr bwMode="auto">
            <a:xfrm>
              <a:off x="1846" y="3630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11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33" name="Rectangle 321"/>
            <p:cNvSpPr>
              <a:spLocks noChangeArrowheads="1"/>
            </p:cNvSpPr>
            <p:nvPr/>
          </p:nvSpPr>
          <p:spPr bwMode="auto">
            <a:xfrm>
              <a:off x="2017" y="3641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16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34" name="Rectangle 322"/>
            <p:cNvSpPr>
              <a:spLocks noChangeArrowheads="1"/>
            </p:cNvSpPr>
            <p:nvPr/>
          </p:nvSpPr>
          <p:spPr bwMode="auto">
            <a:xfrm>
              <a:off x="2189" y="3651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21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35" name="Rectangle 323"/>
            <p:cNvSpPr>
              <a:spLocks noChangeArrowheads="1"/>
            </p:cNvSpPr>
            <p:nvPr/>
          </p:nvSpPr>
          <p:spPr bwMode="auto">
            <a:xfrm>
              <a:off x="2362" y="3663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26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36" name="Rectangle 324"/>
            <p:cNvSpPr>
              <a:spLocks noChangeArrowheads="1"/>
            </p:cNvSpPr>
            <p:nvPr/>
          </p:nvSpPr>
          <p:spPr bwMode="auto">
            <a:xfrm>
              <a:off x="2538" y="3675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31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37" name="Rectangle 325"/>
            <p:cNvSpPr>
              <a:spLocks noChangeArrowheads="1"/>
            </p:cNvSpPr>
            <p:nvPr/>
          </p:nvSpPr>
          <p:spPr bwMode="auto">
            <a:xfrm>
              <a:off x="2715" y="3686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36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38" name="Rectangle 326"/>
            <p:cNvSpPr>
              <a:spLocks noChangeArrowheads="1"/>
            </p:cNvSpPr>
            <p:nvPr/>
          </p:nvSpPr>
          <p:spPr bwMode="auto">
            <a:xfrm>
              <a:off x="2894" y="3698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41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39" name="Rectangle 327"/>
            <p:cNvSpPr>
              <a:spLocks noChangeArrowheads="1"/>
            </p:cNvSpPr>
            <p:nvPr/>
          </p:nvSpPr>
          <p:spPr bwMode="auto">
            <a:xfrm>
              <a:off x="3075" y="3709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46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0" name="Rectangle 328"/>
            <p:cNvSpPr>
              <a:spLocks noChangeArrowheads="1"/>
            </p:cNvSpPr>
            <p:nvPr/>
          </p:nvSpPr>
          <p:spPr bwMode="auto">
            <a:xfrm>
              <a:off x="3257" y="3721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51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1" name="Rectangle 329"/>
            <p:cNvSpPr>
              <a:spLocks noChangeArrowheads="1"/>
            </p:cNvSpPr>
            <p:nvPr/>
          </p:nvSpPr>
          <p:spPr bwMode="auto">
            <a:xfrm>
              <a:off x="3442" y="3733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56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2" name="Rectangle 330"/>
            <p:cNvSpPr>
              <a:spLocks noChangeArrowheads="1"/>
            </p:cNvSpPr>
            <p:nvPr/>
          </p:nvSpPr>
          <p:spPr bwMode="auto">
            <a:xfrm>
              <a:off x="3629" y="3745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61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3" name="Rectangle 331"/>
            <p:cNvSpPr>
              <a:spLocks noChangeArrowheads="1"/>
            </p:cNvSpPr>
            <p:nvPr/>
          </p:nvSpPr>
          <p:spPr bwMode="auto">
            <a:xfrm>
              <a:off x="3817" y="3757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66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4" name="Rectangle 332"/>
            <p:cNvSpPr>
              <a:spLocks noChangeArrowheads="1"/>
            </p:cNvSpPr>
            <p:nvPr/>
          </p:nvSpPr>
          <p:spPr bwMode="auto">
            <a:xfrm>
              <a:off x="4008" y="3770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71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5" name="Rectangle 333"/>
            <p:cNvSpPr>
              <a:spLocks noChangeArrowheads="1"/>
            </p:cNvSpPr>
            <p:nvPr/>
          </p:nvSpPr>
          <p:spPr bwMode="auto">
            <a:xfrm>
              <a:off x="4200" y="3783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76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6" name="Rectangle 334"/>
            <p:cNvSpPr>
              <a:spLocks noChangeArrowheads="1"/>
            </p:cNvSpPr>
            <p:nvPr/>
          </p:nvSpPr>
          <p:spPr bwMode="auto">
            <a:xfrm>
              <a:off x="4395" y="3795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81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7" name="Rectangle 335"/>
            <p:cNvSpPr>
              <a:spLocks noChangeArrowheads="1"/>
            </p:cNvSpPr>
            <p:nvPr/>
          </p:nvSpPr>
          <p:spPr bwMode="auto">
            <a:xfrm>
              <a:off x="4591" y="3808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86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8" name="Rectangle 336"/>
            <p:cNvSpPr>
              <a:spLocks noChangeArrowheads="1"/>
            </p:cNvSpPr>
            <p:nvPr/>
          </p:nvSpPr>
          <p:spPr bwMode="auto">
            <a:xfrm>
              <a:off x="4790" y="3821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91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49" name="Rectangle 337"/>
            <p:cNvSpPr>
              <a:spLocks noChangeArrowheads="1"/>
            </p:cNvSpPr>
            <p:nvPr/>
          </p:nvSpPr>
          <p:spPr bwMode="auto">
            <a:xfrm>
              <a:off x="4992" y="3834"/>
              <a:ext cx="9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Geneva" charset="0"/>
                </a:rPr>
                <a:t>96</a:t>
              </a:r>
              <a:endParaRPr lang="en-GB" sz="1200">
                <a:latin typeface="Geneva" charset="0"/>
              </a:endParaRPr>
            </a:p>
          </p:txBody>
        </p:sp>
        <p:sp>
          <p:nvSpPr>
            <p:cNvPr id="68750" name="Freeform 338"/>
            <p:cNvSpPr>
              <a:spLocks/>
            </p:cNvSpPr>
            <p:nvPr/>
          </p:nvSpPr>
          <p:spPr bwMode="auto">
            <a:xfrm>
              <a:off x="5155" y="3743"/>
              <a:ext cx="53" cy="43"/>
            </a:xfrm>
            <a:custGeom>
              <a:avLst/>
              <a:gdLst>
                <a:gd name="T0" fmla="*/ 49 w 53"/>
                <a:gd name="T1" fmla="*/ 0 h 43"/>
                <a:gd name="T2" fmla="*/ 0 w 53"/>
                <a:gd name="T3" fmla="*/ 43 h 43"/>
                <a:gd name="T4" fmla="*/ 53 w 53"/>
                <a:gd name="T5" fmla="*/ 43 h 43"/>
                <a:gd name="T6" fmla="*/ 0 60000 65536"/>
                <a:gd name="T7" fmla="*/ 0 60000 65536"/>
                <a:gd name="T8" fmla="*/ 0 60000 65536"/>
                <a:gd name="T9" fmla="*/ 0 w 53"/>
                <a:gd name="T10" fmla="*/ 0 h 43"/>
                <a:gd name="T11" fmla="*/ 53 w 53"/>
                <a:gd name="T12" fmla="*/ 43 h 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3" h="43">
                  <a:moveTo>
                    <a:pt x="49" y="0"/>
                  </a:moveTo>
                  <a:lnTo>
                    <a:pt x="0" y="43"/>
                  </a:lnTo>
                  <a:lnTo>
                    <a:pt x="53" y="4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1" name="Line 339"/>
            <p:cNvSpPr>
              <a:spLocks noChangeShapeType="1"/>
            </p:cNvSpPr>
            <p:nvPr/>
          </p:nvSpPr>
          <p:spPr bwMode="auto">
            <a:xfrm>
              <a:off x="5204" y="3743"/>
              <a:ext cx="54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2" name="Freeform 340"/>
            <p:cNvSpPr>
              <a:spLocks/>
            </p:cNvSpPr>
            <p:nvPr/>
          </p:nvSpPr>
          <p:spPr bwMode="auto">
            <a:xfrm>
              <a:off x="1533" y="3515"/>
              <a:ext cx="135" cy="37"/>
            </a:xfrm>
            <a:custGeom>
              <a:avLst/>
              <a:gdLst>
                <a:gd name="T0" fmla="*/ 0 w 135"/>
                <a:gd name="T1" fmla="*/ 35 h 37"/>
                <a:gd name="T2" fmla="*/ 103 w 135"/>
                <a:gd name="T3" fmla="*/ 0 h 37"/>
                <a:gd name="T4" fmla="*/ 135 w 135"/>
                <a:gd name="T5" fmla="*/ 2 h 37"/>
                <a:gd name="T6" fmla="*/ 34 w 135"/>
                <a:gd name="T7" fmla="*/ 37 h 37"/>
                <a:gd name="T8" fmla="*/ 0 w 135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37"/>
                <a:gd name="T17" fmla="*/ 135 w 135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37">
                  <a:moveTo>
                    <a:pt x="0" y="35"/>
                  </a:moveTo>
                  <a:lnTo>
                    <a:pt x="103" y="0"/>
                  </a:lnTo>
                  <a:lnTo>
                    <a:pt x="135" y="2"/>
                  </a:lnTo>
                  <a:lnTo>
                    <a:pt x="34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3" name="Freeform 341"/>
            <p:cNvSpPr>
              <a:spLocks/>
            </p:cNvSpPr>
            <p:nvPr/>
          </p:nvSpPr>
          <p:spPr bwMode="auto">
            <a:xfrm>
              <a:off x="1530" y="3514"/>
              <a:ext cx="135" cy="37"/>
            </a:xfrm>
            <a:custGeom>
              <a:avLst/>
              <a:gdLst>
                <a:gd name="T0" fmla="*/ 0 w 135"/>
                <a:gd name="T1" fmla="*/ 35 h 37"/>
                <a:gd name="T2" fmla="*/ 104 w 135"/>
                <a:gd name="T3" fmla="*/ 0 h 37"/>
                <a:gd name="T4" fmla="*/ 135 w 135"/>
                <a:gd name="T5" fmla="*/ 2 h 37"/>
                <a:gd name="T6" fmla="*/ 35 w 135"/>
                <a:gd name="T7" fmla="*/ 37 h 37"/>
                <a:gd name="T8" fmla="*/ 0 w 135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37"/>
                <a:gd name="T17" fmla="*/ 135 w 135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37">
                  <a:moveTo>
                    <a:pt x="0" y="35"/>
                  </a:moveTo>
                  <a:lnTo>
                    <a:pt x="104" y="0"/>
                  </a:lnTo>
                  <a:lnTo>
                    <a:pt x="135" y="2"/>
                  </a:lnTo>
                  <a:lnTo>
                    <a:pt x="35" y="37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4" name="Freeform 342"/>
            <p:cNvSpPr>
              <a:spLocks/>
            </p:cNvSpPr>
            <p:nvPr/>
          </p:nvSpPr>
          <p:spPr bwMode="auto">
            <a:xfrm>
              <a:off x="1567" y="3517"/>
              <a:ext cx="134" cy="38"/>
            </a:xfrm>
            <a:custGeom>
              <a:avLst/>
              <a:gdLst>
                <a:gd name="T0" fmla="*/ 0 w 134"/>
                <a:gd name="T1" fmla="*/ 35 h 38"/>
                <a:gd name="T2" fmla="*/ 101 w 134"/>
                <a:gd name="T3" fmla="*/ 0 h 38"/>
                <a:gd name="T4" fmla="*/ 134 w 134"/>
                <a:gd name="T5" fmla="*/ 2 h 38"/>
                <a:gd name="T6" fmla="*/ 33 w 134"/>
                <a:gd name="T7" fmla="*/ 38 h 38"/>
                <a:gd name="T8" fmla="*/ 0 w 134"/>
                <a:gd name="T9" fmla="*/ 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38"/>
                <a:gd name="T17" fmla="*/ 134 w 134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38">
                  <a:moveTo>
                    <a:pt x="0" y="35"/>
                  </a:moveTo>
                  <a:lnTo>
                    <a:pt x="101" y="0"/>
                  </a:lnTo>
                  <a:lnTo>
                    <a:pt x="134" y="2"/>
                  </a:lnTo>
                  <a:lnTo>
                    <a:pt x="33" y="38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5" name="Freeform 343"/>
            <p:cNvSpPr>
              <a:spLocks/>
            </p:cNvSpPr>
            <p:nvPr/>
          </p:nvSpPr>
          <p:spPr bwMode="auto">
            <a:xfrm>
              <a:off x="1565" y="3516"/>
              <a:ext cx="133" cy="37"/>
            </a:xfrm>
            <a:custGeom>
              <a:avLst/>
              <a:gdLst>
                <a:gd name="T0" fmla="*/ 0 w 133"/>
                <a:gd name="T1" fmla="*/ 35 h 37"/>
                <a:gd name="T2" fmla="*/ 100 w 133"/>
                <a:gd name="T3" fmla="*/ 0 h 37"/>
                <a:gd name="T4" fmla="*/ 133 w 133"/>
                <a:gd name="T5" fmla="*/ 2 h 37"/>
                <a:gd name="T6" fmla="*/ 33 w 133"/>
                <a:gd name="T7" fmla="*/ 37 h 37"/>
                <a:gd name="T8" fmla="*/ 0 w 133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37"/>
                <a:gd name="T17" fmla="*/ 133 w 133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37">
                  <a:moveTo>
                    <a:pt x="0" y="35"/>
                  </a:moveTo>
                  <a:lnTo>
                    <a:pt x="100" y="0"/>
                  </a:lnTo>
                  <a:lnTo>
                    <a:pt x="133" y="2"/>
                  </a:lnTo>
                  <a:lnTo>
                    <a:pt x="33" y="37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6" name="Freeform 344"/>
            <p:cNvSpPr>
              <a:spLocks/>
            </p:cNvSpPr>
            <p:nvPr/>
          </p:nvSpPr>
          <p:spPr bwMode="auto">
            <a:xfrm>
              <a:off x="1600" y="3519"/>
              <a:ext cx="134" cy="38"/>
            </a:xfrm>
            <a:custGeom>
              <a:avLst/>
              <a:gdLst>
                <a:gd name="T0" fmla="*/ 0 w 134"/>
                <a:gd name="T1" fmla="*/ 36 h 38"/>
                <a:gd name="T2" fmla="*/ 101 w 134"/>
                <a:gd name="T3" fmla="*/ 0 h 38"/>
                <a:gd name="T4" fmla="*/ 134 w 134"/>
                <a:gd name="T5" fmla="*/ 3 h 38"/>
                <a:gd name="T6" fmla="*/ 34 w 134"/>
                <a:gd name="T7" fmla="*/ 38 h 38"/>
                <a:gd name="T8" fmla="*/ 0 w 134"/>
                <a:gd name="T9" fmla="*/ 36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38"/>
                <a:gd name="T17" fmla="*/ 134 w 134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38">
                  <a:moveTo>
                    <a:pt x="0" y="36"/>
                  </a:moveTo>
                  <a:lnTo>
                    <a:pt x="101" y="0"/>
                  </a:lnTo>
                  <a:lnTo>
                    <a:pt x="134" y="3"/>
                  </a:lnTo>
                  <a:lnTo>
                    <a:pt x="34" y="3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7" name="Freeform 345"/>
            <p:cNvSpPr>
              <a:spLocks/>
            </p:cNvSpPr>
            <p:nvPr/>
          </p:nvSpPr>
          <p:spPr bwMode="auto">
            <a:xfrm>
              <a:off x="1598" y="3518"/>
              <a:ext cx="134" cy="37"/>
            </a:xfrm>
            <a:custGeom>
              <a:avLst/>
              <a:gdLst>
                <a:gd name="T0" fmla="*/ 0 w 134"/>
                <a:gd name="T1" fmla="*/ 35 h 37"/>
                <a:gd name="T2" fmla="*/ 100 w 134"/>
                <a:gd name="T3" fmla="*/ 0 h 37"/>
                <a:gd name="T4" fmla="*/ 134 w 134"/>
                <a:gd name="T5" fmla="*/ 3 h 37"/>
                <a:gd name="T6" fmla="*/ 33 w 134"/>
                <a:gd name="T7" fmla="*/ 37 h 37"/>
                <a:gd name="T8" fmla="*/ 0 w 134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37"/>
                <a:gd name="T17" fmla="*/ 134 w 134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37">
                  <a:moveTo>
                    <a:pt x="0" y="35"/>
                  </a:moveTo>
                  <a:lnTo>
                    <a:pt x="100" y="0"/>
                  </a:lnTo>
                  <a:lnTo>
                    <a:pt x="134" y="3"/>
                  </a:lnTo>
                  <a:lnTo>
                    <a:pt x="33" y="37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8" name="Freeform 346"/>
            <p:cNvSpPr>
              <a:spLocks/>
            </p:cNvSpPr>
            <p:nvPr/>
          </p:nvSpPr>
          <p:spPr bwMode="auto">
            <a:xfrm>
              <a:off x="1634" y="3522"/>
              <a:ext cx="133" cy="37"/>
            </a:xfrm>
            <a:custGeom>
              <a:avLst/>
              <a:gdLst>
                <a:gd name="T0" fmla="*/ 0 w 133"/>
                <a:gd name="T1" fmla="*/ 35 h 37"/>
                <a:gd name="T2" fmla="*/ 100 w 133"/>
                <a:gd name="T3" fmla="*/ 0 h 37"/>
                <a:gd name="T4" fmla="*/ 133 w 133"/>
                <a:gd name="T5" fmla="*/ 2 h 37"/>
                <a:gd name="T6" fmla="*/ 33 w 133"/>
                <a:gd name="T7" fmla="*/ 37 h 37"/>
                <a:gd name="T8" fmla="*/ 0 w 133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37"/>
                <a:gd name="T17" fmla="*/ 133 w 133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37">
                  <a:moveTo>
                    <a:pt x="0" y="35"/>
                  </a:moveTo>
                  <a:lnTo>
                    <a:pt x="100" y="0"/>
                  </a:lnTo>
                  <a:lnTo>
                    <a:pt x="133" y="2"/>
                  </a:lnTo>
                  <a:lnTo>
                    <a:pt x="33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9" name="Freeform 347"/>
            <p:cNvSpPr>
              <a:spLocks/>
            </p:cNvSpPr>
            <p:nvPr/>
          </p:nvSpPr>
          <p:spPr bwMode="auto">
            <a:xfrm>
              <a:off x="1631" y="3521"/>
              <a:ext cx="134" cy="36"/>
            </a:xfrm>
            <a:custGeom>
              <a:avLst/>
              <a:gdLst>
                <a:gd name="T0" fmla="*/ 0 w 134"/>
                <a:gd name="T1" fmla="*/ 34 h 36"/>
                <a:gd name="T2" fmla="*/ 101 w 134"/>
                <a:gd name="T3" fmla="*/ 0 h 36"/>
                <a:gd name="T4" fmla="*/ 134 w 134"/>
                <a:gd name="T5" fmla="*/ 2 h 36"/>
                <a:gd name="T6" fmla="*/ 33 w 134"/>
                <a:gd name="T7" fmla="*/ 36 h 36"/>
                <a:gd name="T8" fmla="*/ 0 w 134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36"/>
                <a:gd name="T17" fmla="*/ 134 w 134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36">
                  <a:moveTo>
                    <a:pt x="0" y="34"/>
                  </a:moveTo>
                  <a:lnTo>
                    <a:pt x="101" y="0"/>
                  </a:lnTo>
                  <a:lnTo>
                    <a:pt x="134" y="2"/>
                  </a:lnTo>
                  <a:lnTo>
                    <a:pt x="33" y="3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0" name="Freeform 348"/>
            <p:cNvSpPr>
              <a:spLocks/>
            </p:cNvSpPr>
            <p:nvPr/>
          </p:nvSpPr>
          <p:spPr bwMode="auto">
            <a:xfrm>
              <a:off x="1667" y="3524"/>
              <a:ext cx="133" cy="37"/>
            </a:xfrm>
            <a:custGeom>
              <a:avLst/>
              <a:gdLst>
                <a:gd name="T0" fmla="*/ 0 w 133"/>
                <a:gd name="T1" fmla="*/ 35 h 37"/>
                <a:gd name="T2" fmla="*/ 100 w 133"/>
                <a:gd name="T3" fmla="*/ 0 h 37"/>
                <a:gd name="T4" fmla="*/ 133 w 133"/>
                <a:gd name="T5" fmla="*/ 2 h 37"/>
                <a:gd name="T6" fmla="*/ 33 w 133"/>
                <a:gd name="T7" fmla="*/ 37 h 37"/>
                <a:gd name="T8" fmla="*/ 0 w 133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37"/>
                <a:gd name="T17" fmla="*/ 133 w 133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37">
                  <a:moveTo>
                    <a:pt x="0" y="35"/>
                  </a:moveTo>
                  <a:lnTo>
                    <a:pt x="100" y="0"/>
                  </a:lnTo>
                  <a:lnTo>
                    <a:pt x="133" y="2"/>
                  </a:lnTo>
                  <a:lnTo>
                    <a:pt x="33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1" name="Freeform 349"/>
            <p:cNvSpPr>
              <a:spLocks/>
            </p:cNvSpPr>
            <p:nvPr/>
          </p:nvSpPr>
          <p:spPr bwMode="auto">
            <a:xfrm>
              <a:off x="1664" y="3523"/>
              <a:ext cx="134" cy="36"/>
            </a:xfrm>
            <a:custGeom>
              <a:avLst/>
              <a:gdLst>
                <a:gd name="T0" fmla="*/ 0 w 134"/>
                <a:gd name="T1" fmla="*/ 34 h 36"/>
                <a:gd name="T2" fmla="*/ 101 w 134"/>
                <a:gd name="T3" fmla="*/ 0 h 36"/>
                <a:gd name="T4" fmla="*/ 134 w 134"/>
                <a:gd name="T5" fmla="*/ 2 h 36"/>
                <a:gd name="T6" fmla="*/ 33 w 134"/>
                <a:gd name="T7" fmla="*/ 36 h 36"/>
                <a:gd name="T8" fmla="*/ 0 w 134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36"/>
                <a:gd name="T17" fmla="*/ 134 w 134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36">
                  <a:moveTo>
                    <a:pt x="0" y="34"/>
                  </a:moveTo>
                  <a:lnTo>
                    <a:pt x="101" y="0"/>
                  </a:lnTo>
                  <a:lnTo>
                    <a:pt x="134" y="2"/>
                  </a:lnTo>
                  <a:lnTo>
                    <a:pt x="33" y="3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2" name="Freeform 350"/>
            <p:cNvSpPr>
              <a:spLocks/>
            </p:cNvSpPr>
            <p:nvPr/>
          </p:nvSpPr>
          <p:spPr bwMode="auto">
            <a:xfrm>
              <a:off x="1700" y="3526"/>
              <a:ext cx="133" cy="37"/>
            </a:xfrm>
            <a:custGeom>
              <a:avLst/>
              <a:gdLst>
                <a:gd name="T0" fmla="*/ 0 w 133"/>
                <a:gd name="T1" fmla="*/ 35 h 37"/>
                <a:gd name="T2" fmla="*/ 100 w 133"/>
                <a:gd name="T3" fmla="*/ 0 h 37"/>
                <a:gd name="T4" fmla="*/ 133 w 133"/>
                <a:gd name="T5" fmla="*/ 2 h 37"/>
                <a:gd name="T6" fmla="*/ 34 w 133"/>
                <a:gd name="T7" fmla="*/ 37 h 37"/>
                <a:gd name="T8" fmla="*/ 0 w 133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37"/>
                <a:gd name="T17" fmla="*/ 133 w 133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37">
                  <a:moveTo>
                    <a:pt x="0" y="35"/>
                  </a:moveTo>
                  <a:lnTo>
                    <a:pt x="100" y="0"/>
                  </a:lnTo>
                  <a:lnTo>
                    <a:pt x="133" y="2"/>
                  </a:lnTo>
                  <a:lnTo>
                    <a:pt x="34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3" name="Freeform 351"/>
            <p:cNvSpPr>
              <a:spLocks/>
            </p:cNvSpPr>
            <p:nvPr/>
          </p:nvSpPr>
          <p:spPr bwMode="auto">
            <a:xfrm>
              <a:off x="1697" y="3525"/>
              <a:ext cx="134" cy="36"/>
            </a:xfrm>
            <a:custGeom>
              <a:avLst/>
              <a:gdLst>
                <a:gd name="T0" fmla="*/ 0 w 134"/>
                <a:gd name="T1" fmla="*/ 34 h 36"/>
                <a:gd name="T2" fmla="*/ 101 w 134"/>
                <a:gd name="T3" fmla="*/ 0 h 36"/>
                <a:gd name="T4" fmla="*/ 134 w 134"/>
                <a:gd name="T5" fmla="*/ 2 h 36"/>
                <a:gd name="T6" fmla="*/ 35 w 134"/>
                <a:gd name="T7" fmla="*/ 36 h 36"/>
                <a:gd name="T8" fmla="*/ 0 w 134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36"/>
                <a:gd name="T17" fmla="*/ 134 w 134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36">
                  <a:moveTo>
                    <a:pt x="0" y="34"/>
                  </a:moveTo>
                  <a:lnTo>
                    <a:pt x="101" y="0"/>
                  </a:lnTo>
                  <a:lnTo>
                    <a:pt x="134" y="2"/>
                  </a:lnTo>
                  <a:lnTo>
                    <a:pt x="35" y="3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4" name="Freeform 352"/>
            <p:cNvSpPr>
              <a:spLocks/>
            </p:cNvSpPr>
            <p:nvPr/>
          </p:nvSpPr>
          <p:spPr bwMode="auto">
            <a:xfrm>
              <a:off x="1734" y="3528"/>
              <a:ext cx="133" cy="38"/>
            </a:xfrm>
            <a:custGeom>
              <a:avLst/>
              <a:gdLst>
                <a:gd name="T0" fmla="*/ 0 w 133"/>
                <a:gd name="T1" fmla="*/ 35 h 38"/>
                <a:gd name="T2" fmla="*/ 99 w 133"/>
                <a:gd name="T3" fmla="*/ 0 h 38"/>
                <a:gd name="T4" fmla="*/ 133 w 133"/>
                <a:gd name="T5" fmla="*/ 2 h 38"/>
                <a:gd name="T6" fmla="*/ 33 w 133"/>
                <a:gd name="T7" fmla="*/ 38 h 38"/>
                <a:gd name="T8" fmla="*/ 0 w 133"/>
                <a:gd name="T9" fmla="*/ 35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38"/>
                <a:gd name="T17" fmla="*/ 133 w 133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38">
                  <a:moveTo>
                    <a:pt x="0" y="35"/>
                  </a:moveTo>
                  <a:lnTo>
                    <a:pt x="99" y="0"/>
                  </a:lnTo>
                  <a:lnTo>
                    <a:pt x="133" y="2"/>
                  </a:lnTo>
                  <a:lnTo>
                    <a:pt x="33" y="38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5" name="Freeform 353"/>
            <p:cNvSpPr>
              <a:spLocks/>
            </p:cNvSpPr>
            <p:nvPr/>
          </p:nvSpPr>
          <p:spPr bwMode="auto">
            <a:xfrm>
              <a:off x="1732" y="3527"/>
              <a:ext cx="132" cy="37"/>
            </a:xfrm>
            <a:custGeom>
              <a:avLst/>
              <a:gdLst>
                <a:gd name="T0" fmla="*/ 0 w 132"/>
                <a:gd name="T1" fmla="*/ 34 h 37"/>
                <a:gd name="T2" fmla="*/ 99 w 132"/>
                <a:gd name="T3" fmla="*/ 0 h 37"/>
                <a:gd name="T4" fmla="*/ 132 w 132"/>
                <a:gd name="T5" fmla="*/ 2 h 37"/>
                <a:gd name="T6" fmla="*/ 33 w 132"/>
                <a:gd name="T7" fmla="*/ 37 h 37"/>
                <a:gd name="T8" fmla="*/ 0 w 132"/>
                <a:gd name="T9" fmla="*/ 34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"/>
                <a:gd name="T17" fmla="*/ 132 w 132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">
                  <a:moveTo>
                    <a:pt x="0" y="34"/>
                  </a:moveTo>
                  <a:lnTo>
                    <a:pt x="99" y="0"/>
                  </a:lnTo>
                  <a:lnTo>
                    <a:pt x="132" y="2"/>
                  </a:lnTo>
                  <a:lnTo>
                    <a:pt x="33" y="37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6" name="Freeform 354"/>
            <p:cNvSpPr>
              <a:spLocks/>
            </p:cNvSpPr>
            <p:nvPr/>
          </p:nvSpPr>
          <p:spPr bwMode="auto">
            <a:xfrm>
              <a:off x="1767" y="3530"/>
              <a:ext cx="133" cy="38"/>
            </a:xfrm>
            <a:custGeom>
              <a:avLst/>
              <a:gdLst>
                <a:gd name="T0" fmla="*/ 0 w 133"/>
                <a:gd name="T1" fmla="*/ 36 h 38"/>
                <a:gd name="T2" fmla="*/ 100 w 133"/>
                <a:gd name="T3" fmla="*/ 0 h 38"/>
                <a:gd name="T4" fmla="*/ 133 w 133"/>
                <a:gd name="T5" fmla="*/ 2 h 38"/>
                <a:gd name="T6" fmla="*/ 35 w 133"/>
                <a:gd name="T7" fmla="*/ 38 h 38"/>
                <a:gd name="T8" fmla="*/ 0 w 133"/>
                <a:gd name="T9" fmla="*/ 36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38"/>
                <a:gd name="T17" fmla="*/ 133 w 133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38">
                  <a:moveTo>
                    <a:pt x="0" y="36"/>
                  </a:moveTo>
                  <a:lnTo>
                    <a:pt x="100" y="0"/>
                  </a:lnTo>
                  <a:lnTo>
                    <a:pt x="133" y="2"/>
                  </a:lnTo>
                  <a:lnTo>
                    <a:pt x="35" y="3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7" name="Freeform 355"/>
            <p:cNvSpPr>
              <a:spLocks/>
            </p:cNvSpPr>
            <p:nvPr/>
          </p:nvSpPr>
          <p:spPr bwMode="auto">
            <a:xfrm>
              <a:off x="1765" y="3529"/>
              <a:ext cx="132" cy="37"/>
            </a:xfrm>
            <a:custGeom>
              <a:avLst/>
              <a:gdLst>
                <a:gd name="T0" fmla="*/ 0 w 132"/>
                <a:gd name="T1" fmla="*/ 35 h 37"/>
                <a:gd name="T2" fmla="*/ 99 w 132"/>
                <a:gd name="T3" fmla="*/ 0 h 37"/>
                <a:gd name="T4" fmla="*/ 132 w 132"/>
                <a:gd name="T5" fmla="*/ 2 h 37"/>
                <a:gd name="T6" fmla="*/ 34 w 132"/>
                <a:gd name="T7" fmla="*/ 37 h 37"/>
                <a:gd name="T8" fmla="*/ 0 w 132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"/>
                <a:gd name="T17" fmla="*/ 132 w 132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">
                  <a:moveTo>
                    <a:pt x="0" y="35"/>
                  </a:moveTo>
                  <a:lnTo>
                    <a:pt x="99" y="0"/>
                  </a:lnTo>
                  <a:lnTo>
                    <a:pt x="132" y="2"/>
                  </a:lnTo>
                  <a:lnTo>
                    <a:pt x="34" y="37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8" name="Freeform 356"/>
            <p:cNvSpPr>
              <a:spLocks/>
            </p:cNvSpPr>
            <p:nvPr/>
          </p:nvSpPr>
          <p:spPr bwMode="auto">
            <a:xfrm>
              <a:off x="1802" y="3532"/>
              <a:ext cx="131" cy="38"/>
            </a:xfrm>
            <a:custGeom>
              <a:avLst/>
              <a:gdLst>
                <a:gd name="T0" fmla="*/ 0 w 131"/>
                <a:gd name="T1" fmla="*/ 36 h 38"/>
                <a:gd name="T2" fmla="*/ 98 w 131"/>
                <a:gd name="T3" fmla="*/ 0 h 38"/>
                <a:gd name="T4" fmla="*/ 131 w 131"/>
                <a:gd name="T5" fmla="*/ 2 h 38"/>
                <a:gd name="T6" fmla="*/ 33 w 131"/>
                <a:gd name="T7" fmla="*/ 38 h 38"/>
                <a:gd name="T8" fmla="*/ 0 w 131"/>
                <a:gd name="T9" fmla="*/ 36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38"/>
                <a:gd name="T17" fmla="*/ 131 w 131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38">
                  <a:moveTo>
                    <a:pt x="0" y="36"/>
                  </a:moveTo>
                  <a:lnTo>
                    <a:pt x="98" y="0"/>
                  </a:lnTo>
                  <a:lnTo>
                    <a:pt x="131" y="2"/>
                  </a:lnTo>
                  <a:lnTo>
                    <a:pt x="33" y="3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9" name="Freeform 357"/>
            <p:cNvSpPr>
              <a:spLocks/>
            </p:cNvSpPr>
            <p:nvPr/>
          </p:nvSpPr>
          <p:spPr bwMode="auto">
            <a:xfrm>
              <a:off x="1799" y="3531"/>
              <a:ext cx="131" cy="37"/>
            </a:xfrm>
            <a:custGeom>
              <a:avLst/>
              <a:gdLst>
                <a:gd name="T0" fmla="*/ 0 w 131"/>
                <a:gd name="T1" fmla="*/ 35 h 37"/>
                <a:gd name="T2" fmla="*/ 98 w 131"/>
                <a:gd name="T3" fmla="*/ 0 h 37"/>
                <a:gd name="T4" fmla="*/ 131 w 131"/>
                <a:gd name="T5" fmla="*/ 2 h 37"/>
                <a:gd name="T6" fmla="*/ 33 w 131"/>
                <a:gd name="T7" fmla="*/ 37 h 37"/>
                <a:gd name="T8" fmla="*/ 0 w 131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37"/>
                <a:gd name="T17" fmla="*/ 131 w 131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37">
                  <a:moveTo>
                    <a:pt x="0" y="35"/>
                  </a:moveTo>
                  <a:lnTo>
                    <a:pt x="98" y="0"/>
                  </a:lnTo>
                  <a:lnTo>
                    <a:pt x="131" y="2"/>
                  </a:lnTo>
                  <a:lnTo>
                    <a:pt x="33" y="37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0" name="Freeform 358"/>
            <p:cNvSpPr>
              <a:spLocks/>
            </p:cNvSpPr>
            <p:nvPr/>
          </p:nvSpPr>
          <p:spPr bwMode="auto">
            <a:xfrm>
              <a:off x="1831" y="2896"/>
              <a:ext cx="102" cy="674"/>
            </a:xfrm>
            <a:custGeom>
              <a:avLst/>
              <a:gdLst>
                <a:gd name="T0" fmla="*/ 4 w 102"/>
                <a:gd name="T1" fmla="*/ 674 h 674"/>
                <a:gd name="T2" fmla="*/ 102 w 102"/>
                <a:gd name="T3" fmla="*/ 638 h 674"/>
                <a:gd name="T4" fmla="*/ 100 w 102"/>
                <a:gd name="T5" fmla="*/ 0 h 674"/>
                <a:gd name="T6" fmla="*/ 0 w 102"/>
                <a:gd name="T7" fmla="*/ 26 h 674"/>
                <a:gd name="T8" fmla="*/ 4 w 102"/>
                <a:gd name="T9" fmla="*/ 674 h 6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674"/>
                <a:gd name="T17" fmla="*/ 102 w 102"/>
                <a:gd name="T18" fmla="*/ 674 h 6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674">
                  <a:moveTo>
                    <a:pt x="4" y="674"/>
                  </a:moveTo>
                  <a:lnTo>
                    <a:pt x="102" y="638"/>
                  </a:lnTo>
                  <a:lnTo>
                    <a:pt x="100" y="0"/>
                  </a:lnTo>
                  <a:lnTo>
                    <a:pt x="0" y="26"/>
                  </a:lnTo>
                  <a:lnTo>
                    <a:pt x="4" y="674"/>
                  </a:lnTo>
                  <a:close/>
                </a:path>
              </a:pathLst>
            </a:custGeom>
            <a:solidFill>
              <a:srgbClr val="00006A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1" name="Freeform 359"/>
            <p:cNvSpPr>
              <a:spLocks/>
            </p:cNvSpPr>
            <p:nvPr/>
          </p:nvSpPr>
          <p:spPr bwMode="auto">
            <a:xfrm>
              <a:off x="1828" y="2894"/>
              <a:ext cx="102" cy="674"/>
            </a:xfrm>
            <a:custGeom>
              <a:avLst/>
              <a:gdLst>
                <a:gd name="T0" fmla="*/ 4 w 102"/>
                <a:gd name="T1" fmla="*/ 674 h 674"/>
                <a:gd name="T2" fmla="*/ 102 w 102"/>
                <a:gd name="T3" fmla="*/ 639 h 674"/>
                <a:gd name="T4" fmla="*/ 101 w 102"/>
                <a:gd name="T5" fmla="*/ 0 h 674"/>
                <a:gd name="T6" fmla="*/ 0 w 102"/>
                <a:gd name="T7" fmla="*/ 26 h 674"/>
                <a:gd name="T8" fmla="*/ 4 w 102"/>
                <a:gd name="T9" fmla="*/ 674 h 6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674"/>
                <a:gd name="T17" fmla="*/ 102 w 102"/>
                <a:gd name="T18" fmla="*/ 674 h 6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674">
                  <a:moveTo>
                    <a:pt x="4" y="674"/>
                  </a:moveTo>
                  <a:lnTo>
                    <a:pt x="102" y="639"/>
                  </a:lnTo>
                  <a:lnTo>
                    <a:pt x="101" y="0"/>
                  </a:lnTo>
                  <a:lnTo>
                    <a:pt x="0" y="26"/>
                  </a:lnTo>
                  <a:lnTo>
                    <a:pt x="4" y="67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2" name="Freeform 360"/>
            <p:cNvSpPr>
              <a:spLocks/>
            </p:cNvSpPr>
            <p:nvPr/>
          </p:nvSpPr>
          <p:spPr bwMode="auto">
            <a:xfrm>
              <a:off x="1831" y="2732"/>
              <a:ext cx="126" cy="190"/>
            </a:xfrm>
            <a:custGeom>
              <a:avLst/>
              <a:gdLst>
                <a:gd name="T0" fmla="*/ 0 w 126"/>
                <a:gd name="T1" fmla="*/ 190 h 190"/>
                <a:gd name="T2" fmla="*/ 100 w 126"/>
                <a:gd name="T3" fmla="*/ 164 h 190"/>
                <a:gd name="T4" fmla="*/ 126 w 126"/>
                <a:gd name="T5" fmla="*/ 0 h 190"/>
                <a:gd name="T6" fmla="*/ 25 w 126"/>
                <a:gd name="T7" fmla="*/ 22 h 190"/>
                <a:gd name="T8" fmla="*/ 0 w 126"/>
                <a:gd name="T9" fmla="*/ 190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90"/>
                <a:gd name="T17" fmla="*/ 126 w 126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90">
                  <a:moveTo>
                    <a:pt x="0" y="190"/>
                  </a:moveTo>
                  <a:lnTo>
                    <a:pt x="100" y="164"/>
                  </a:lnTo>
                  <a:lnTo>
                    <a:pt x="126" y="0"/>
                  </a:lnTo>
                  <a:lnTo>
                    <a:pt x="25" y="22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00006A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3" name="Freeform 361"/>
            <p:cNvSpPr>
              <a:spLocks/>
            </p:cNvSpPr>
            <p:nvPr/>
          </p:nvSpPr>
          <p:spPr bwMode="auto">
            <a:xfrm>
              <a:off x="1828" y="2731"/>
              <a:ext cx="126" cy="189"/>
            </a:xfrm>
            <a:custGeom>
              <a:avLst/>
              <a:gdLst>
                <a:gd name="T0" fmla="*/ 0 w 126"/>
                <a:gd name="T1" fmla="*/ 189 h 189"/>
                <a:gd name="T2" fmla="*/ 101 w 126"/>
                <a:gd name="T3" fmla="*/ 163 h 189"/>
                <a:gd name="T4" fmla="*/ 126 w 126"/>
                <a:gd name="T5" fmla="*/ 0 h 189"/>
                <a:gd name="T6" fmla="*/ 26 w 126"/>
                <a:gd name="T7" fmla="*/ 22 h 189"/>
                <a:gd name="T8" fmla="*/ 0 w 126"/>
                <a:gd name="T9" fmla="*/ 189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89"/>
                <a:gd name="T17" fmla="*/ 126 w 126"/>
                <a:gd name="T18" fmla="*/ 189 h 1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89">
                  <a:moveTo>
                    <a:pt x="0" y="189"/>
                  </a:moveTo>
                  <a:lnTo>
                    <a:pt x="101" y="163"/>
                  </a:lnTo>
                  <a:lnTo>
                    <a:pt x="126" y="0"/>
                  </a:lnTo>
                  <a:lnTo>
                    <a:pt x="26" y="22"/>
                  </a:lnTo>
                  <a:lnTo>
                    <a:pt x="0" y="18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4" name="Freeform 362"/>
            <p:cNvSpPr>
              <a:spLocks/>
            </p:cNvSpPr>
            <p:nvPr/>
          </p:nvSpPr>
          <p:spPr bwMode="auto">
            <a:xfrm>
              <a:off x="1856" y="2732"/>
              <a:ext cx="144" cy="192"/>
            </a:xfrm>
            <a:custGeom>
              <a:avLst/>
              <a:gdLst>
                <a:gd name="T0" fmla="*/ 0 w 144"/>
                <a:gd name="T1" fmla="*/ 22 h 192"/>
                <a:gd name="T2" fmla="*/ 101 w 144"/>
                <a:gd name="T3" fmla="*/ 0 h 192"/>
                <a:gd name="T4" fmla="*/ 144 w 144"/>
                <a:gd name="T5" fmla="*/ 167 h 192"/>
                <a:gd name="T6" fmla="*/ 45 w 144"/>
                <a:gd name="T7" fmla="*/ 192 h 192"/>
                <a:gd name="T8" fmla="*/ 0 w 144"/>
                <a:gd name="T9" fmla="*/ 2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192"/>
                <a:gd name="T17" fmla="*/ 144 w 14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192">
                  <a:moveTo>
                    <a:pt x="0" y="22"/>
                  </a:moveTo>
                  <a:lnTo>
                    <a:pt x="101" y="0"/>
                  </a:lnTo>
                  <a:lnTo>
                    <a:pt x="144" y="167"/>
                  </a:lnTo>
                  <a:lnTo>
                    <a:pt x="45" y="19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5" name="Freeform 363"/>
            <p:cNvSpPr>
              <a:spLocks/>
            </p:cNvSpPr>
            <p:nvPr/>
          </p:nvSpPr>
          <p:spPr bwMode="auto">
            <a:xfrm>
              <a:off x="1854" y="2731"/>
              <a:ext cx="144" cy="192"/>
            </a:xfrm>
            <a:custGeom>
              <a:avLst/>
              <a:gdLst>
                <a:gd name="T0" fmla="*/ 0 w 144"/>
                <a:gd name="T1" fmla="*/ 22 h 192"/>
                <a:gd name="T2" fmla="*/ 100 w 144"/>
                <a:gd name="T3" fmla="*/ 0 h 192"/>
                <a:gd name="T4" fmla="*/ 144 w 144"/>
                <a:gd name="T5" fmla="*/ 167 h 192"/>
                <a:gd name="T6" fmla="*/ 44 w 144"/>
                <a:gd name="T7" fmla="*/ 192 h 192"/>
                <a:gd name="T8" fmla="*/ 0 w 144"/>
                <a:gd name="T9" fmla="*/ 2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192"/>
                <a:gd name="T17" fmla="*/ 144 w 14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192">
                  <a:moveTo>
                    <a:pt x="0" y="22"/>
                  </a:moveTo>
                  <a:lnTo>
                    <a:pt x="100" y="0"/>
                  </a:lnTo>
                  <a:lnTo>
                    <a:pt x="144" y="167"/>
                  </a:lnTo>
                  <a:lnTo>
                    <a:pt x="44" y="192"/>
                  </a:lnTo>
                  <a:lnTo>
                    <a:pt x="0" y="22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6" name="Freeform 364"/>
            <p:cNvSpPr>
              <a:spLocks/>
            </p:cNvSpPr>
            <p:nvPr/>
          </p:nvSpPr>
          <p:spPr bwMode="auto">
            <a:xfrm>
              <a:off x="1901" y="2735"/>
              <a:ext cx="126" cy="189"/>
            </a:xfrm>
            <a:custGeom>
              <a:avLst/>
              <a:gdLst>
                <a:gd name="T0" fmla="*/ 0 w 126"/>
                <a:gd name="T1" fmla="*/ 189 h 189"/>
                <a:gd name="T2" fmla="*/ 99 w 126"/>
                <a:gd name="T3" fmla="*/ 164 h 189"/>
                <a:gd name="T4" fmla="*/ 126 w 126"/>
                <a:gd name="T5" fmla="*/ 0 h 189"/>
                <a:gd name="T6" fmla="*/ 25 w 126"/>
                <a:gd name="T7" fmla="*/ 23 h 189"/>
                <a:gd name="T8" fmla="*/ 0 w 126"/>
                <a:gd name="T9" fmla="*/ 189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89"/>
                <a:gd name="T17" fmla="*/ 126 w 126"/>
                <a:gd name="T18" fmla="*/ 189 h 1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89">
                  <a:moveTo>
                    <a:pt x="0" y="189"/>
                  </a:moveTo>
                  <a:lnTo>
                    <a:pt x="99" y="164"/>
                  </a:lnTo>
                  <a:lnTo>
                    <a:pt x="126" y="0"/>
                  </a:lnTo>
                  <a:lnTo>
                    <a:pt x="25" y="23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00006A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7" name="Freeform 365"/>
            <p:cNvSpPr>
              <a:spLocks/>
            </p:cNvSpPr>
            <p:nvPr/>
          </p:nvSpPr>
          <p:spPr bwMode="auto">
            <a:xfrm>
              <a:off x="1898" y="2733"/>
              <a:ext cx="126" cy="190"/>
            </a:xfrm>
            <a:custGeom>
              <a:avLst/>
              <a:gdLst>
                <a:gd name="T0" fmla="*/ 0 w 126"/>
                <a:gd name="T1" fmla="*/ 190 h 190"/>
                <a:gd name="T2" fmla="*/ 100 w 126"/>
                <a:gd name="T3" fmla="*/ 165 h 190"/>
                <a:gd name="T4" fmla="*/ 126 w 126"/>
                <a:gd name="T5" fmla="*/ 0 h 190"/>
                <a:gd name="T6" fmla="*/ 26 w 126"/>
                <a:gd name="T7" fmla="*/ 23 h 190"/>
                <a:gd name="T8" fmla="*/ 0 w 126"/>
                <a:gd name="T9" fmla="*/ 190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90"/>
                <a:gd name="T17" fmla="*/ 126 w 126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90">
                  <a:moveTo>
                    <a:pt x="0" y="190"/>
                  </a:moveTo>
                  <a:lnTo>
                    <a:pt x="100" y="165"/>
                  </a:lnTo>
                  <a:lnTo>
                    <a:pt x="126" y="0"/>
                  </a:lnTo>
                  <a:lnTo>
                    <a:pt x="26" y="23"/>
                  </a:lnTo>
                  <a:lnTo>
                    <a:pt x="0" y="19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8" name="Freeform 366"/>
            <p:cNvSpPr>
              <a:spLocks/>
            </p:cNvSpPr>
            <p:nvPr/>
          </p:nvSpPr>
          <p:spPr bwMode="auto">
            <a:xfrm>
              <a:off x="1926" y="2735"/>
              <a:ext cx="143" cy="193"/>
            </a:xfrm>
            <a:custGeom>
              <a:avLst/>
              <a:gdLst>
                <a:gd name="T0" fmla="*/ 0 w 143"/>
                <a:gd name="T1" fmla="*/ 23 h 193"/>
                <a:gd name="T2" fmla="*/ 101 w 143"/>
                <a:gd name="T3" fmla="*/ 0 h 193"/>
                <a:gd name="T4" fmla="*/ 143 w 143"/>
                <a:gd name="T5" fmla="*/ 167 h 193"/>
                <a:gd name="T6" fmla="*/ 45 w 143"/>
                <a:gd name="T7" fmla="*/ 193 h 193"/>
                <a:gd name="T8" fmla="*/ 0 w 143"/>
                <a:gd name="T9" fmla="*/ 23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"/>
                <a:gd name="T16" fmla="*/ 0 h 193"/>
                <a:gd name="T17" fmla="*/ 143 w 143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" h="193">
                  <a:moveTo>
                    <a:pt x="0" y="23"/>
                  </a:moveTo>
                  <a:lnTo>
                    <a:pt x="101" y="0"/>
                  </a:lnTo>
                  <a:lnTo>
                    <a:pt x="143" y="167"/>
                  </a:lnTo>
                  <a:lnTo>
                    <a:pt x="45" y="19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9" name="Freeform 367"/>
            <p:cNvSpPr>
              <a:spLocks/>
            </p:cNvSpPr>
            <p:nvPr/>
          </p:nvSpPr>
          <p:spPr bwMode="auto">
            <a:xfrm>
              <a:off x="1924" y="2733"/>
              <a:ext cx="142" cy="193"/>
            </a:xfrm>
            <a:custGeom>
              <a:avLst/>
              <a:gdLst>
                <a:gd name="T0" fmla="*/ 0 w 142"/>
                <a:gd name="T1" fmla="*/ 23 h 193"/>
                <a:gd name="T2" fmla="*/ 100 w 142"/>
                <a:gd name="T3" fmla="*/ 0 h 193"/>
                <a:gd name="T4" fmla="*/ 142 w 142"/>
                <a:gd name="T5" fmla="*/ 168 h 193"/>
                <a:gd name="T6" fmla="*/ 44 w 142"/>
                <a:gd name="T7" fmla="*/ 193 h 193"/>
                <a:gd name="T8" fmla="*/ 0 w 142"/>
                <a:gd name="T9" fmla="*/ 23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"/>
                <a:gd name="T16" fmla="*/ 0 h 193"/>
                <a:gd name="T17" fmla="*/ 142 w 142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" h="193">
                  <a:moveTo>
                    <a:pt x="0" y="23"/>
                  </a:moveTo>
                  <a:lnTo>
                    <a:pt x="100" y="0"/>
                  </a:lnTo>
                  <a:lnTo>
                    <a:pt x="142" y="168"/>
                  </a:lnTo>
                  <a:lnTo>
                    <a:pt x="44" y="193"/>
                  </a:lnTo>
                  <a:lnTo>
                    <a:pt x="0" y="23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0" name="Freeform 368"/>
            <p:cNvSpPr>
              <a:spLocks/>
            </p:cNvSpPr>
            <p:nvPr/>
          </p:nvSpPr>
          <p:spPr bwMode="auto">
            <a:xfrm>
              <a:off x="1971" y="2902"/>
              <a:ext cx="134" cy="28"/>
            </a:xfrm>
            <a:custGeom>
              <a:avLst/>
              <a:gdLst>
                <a:gd name="T0" fmla="*/ 0 w 134"/>
                <a:gd name="T1" fmla="*/ 26 h 28"/>
                <a:gd name="T2" fmla="*/ 98 w 134"/>
                <a:gd name="T3" fmla="*/ 0 h 28"/>
                <a:gd name="T4" fmla="*/ 134 w 134"/>
                <a:gd name="T5" fmla="*/ 2 h 28"/>
                <a:gd name="T6" fmla="*/ 34 w 134"/>
                <a:gd name="T7" fmla="*/ 28 h 28"/>
                <a:gd name="T8" fmla="*/ 0 w 134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28"/>
                <a:gd name="T17" fmla="*/ 134 w 134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28">
                  <a:moveTo>
                    <a:pt x="0" y="26"/>
                  </a:moveTo>
                  <a:lnTo>
                    <a:pt x="98" y="0"/>
                  </a:lnTo>
                  <a:lnTo>
                    <a:pt x="134" y="2"/>
                  </a:lnTo>
                  <a:lnTo>
                    <a:pt x="34" y="28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1" name="Freeform 369"/>
            <p:cNvSpPr>
              <a:spLocks/>
            </p:cNvSpPr>
            <p:nvPr/>
          </p:nvSpPr>
          <p:spPr bwMode="auto">
            <a:xfrm>
              <a:off x="1968" y="2901"/>
              <a:ext cx="134" cy="27"/>
            </a:xfrm>
            <a:custGeom>
              <a:avLst/>
              <a:gdLst>
                <a:gd name="T0" fmla="*/ 0 w 134"/>
                <a:gd name="T1" fmla="*/ 25 h 27"/>
                <a:gd name="T2" fmla="*/ 98 w 134"/>
                <a:gd name="T3" fmla="*/ 0 h 27"/>
                <a:gd name="T4" fmla="*/ 134 w 134"/>
                <a:gd name="T5" fmla="*/ 2 h 27"/>
                <a:gd name="T6" fmla="*/ 35 w 134"/>
                <a:gd name="T7" fmla="*/ 27 h 27"/>
                <a:gd name="T8" fmla="*/ 0 w 134"/>
                <a:gd name="T9" fmla="*/ 25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27"/>
                <a:gd name="T17" fmla="*/ 134 w 134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27">
                  <a:moveTo>
                    <a:pt x="0" y="25"/>
                  </a:moveTo>
                  <a:lnTo>
                    <a:pt x="98" y="0"/>
                  </a:lnTo>
                  <a:lnTo>
                    <a:pt x="134" y="2"/>
                  </a:lnTo>
                  <a:lnTo>
                    <a:pt x="35" y="27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2" name="Freeform 370"/>
            <p:cNvSpPr>
              <a:spLocks/>
            </p:cNvSpPr>
            <p:nvPr/>
          </p:nvSpPr>
          <p:spPr bwMode="auto">
            <a:xfrm>
              <a:off x="2005" y="2904"/>
              <a:ext cx="134" cy="27"/>
            </a:xfrm>
            <a:custGeom>
              <a:avLst/>
              <a:gdLst>
                <a:gd name="T0" fmla="*/ 0 w 134"/>
                <a:gd name="T1" fmla="*/ 26 h 27"/>
                <a:gd name="T2" fmla="*/ 100 w 134"/>
                <a:gd name="T3" fmla="*/ 0 h 27"/>
                <a:gd name="T4" fmla="*/ 134 w 134"/>
                <a:gd name="T5" fmla="*/ 1 h 27"/>
                <a:gd name="T6" fmla="*/ 36 w 134"/>
                <a:gd name="T7" fmla="*/ 27 h 27"/>
                <a:gd name="T8" fmla="*/ 0 w 134"/>
                <a:gd name="T9" fmla="*/ 26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27"/>
                <a:gd name="T17" fmla="*/ 134 w 134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27">
                  <a:moveTo>
                    <a:pt x="0" y="26"/>
                  </a:moveTo>
                  <a:lnTo>
                    <a:pt x="100" y="0"/>
                  </a:lnTo>
                  <a:lnTo>
                    <a:pt x="134" y="1"/>
                  </a:lnTo>
                  <a:lnTo>
                    <a:pt x="36" y="2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3" name="Freeform 371"/>
            <p:cNvSpPr>
              <a:spLocks/>
            </p:cNvSpPr>
            <p:nvPr/>
          </p:nvSpPr>
          <p:spPr bwMode="auto">
            <a:xfrm>
              <a:off x="2003" y="2903"/>
              <a:ext cx="133" cy="27"/>
            </a:xfrm>
            <a:custGeom>
              <a:avLst/>
              <a:gdLst>
                <a:gd name="T0" fmla="*/ 0 w 133"/>
                <a:gd name="T1" fmla="*/ 25 h 27"/>
                <a:gd name="T2" fmla="*/ 99 w 133"/>
                <a:gd name="T3" fmla="*/ 0 h 27"/>
                <a:gd name="T4" fmla="*/ 133 w 133"/>
                <a:gd name="T5" fmla="*/ 1 h 27"/>
                <a:gd name="T6" fmla="*/ 35 w 133"/>
                <a:gd name="T7" fmla="*/ 27 h 27"/>
                <a:gd name="T8" fmla="*/ 0 w 133"/>
                <a:gd name="T9" fmla="*/ 25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27"/>
                <a:gd name="T17" fmla="*/ 133 w 133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27">
                  <a:moveTo>
                    <a:pt x="0" y="25"/>
                  </a:moveTo>
                  <a:lnTo>
                    <a:pt x="99" y="0"/>
                  </a:lnTo>
                  <a:lnTo>
                    <a:pt x="133" y="1"/>
                  </a:lnTo>
                  <a:lnTo>
                    <a:pt x="35" y="27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4" name="Freeform 372"/>
            <p:cNvSpPr>
              <a:spLocks/>
            </p:cNvSpPr>
            <p:nvPr/>
          </p:nvSpPr>
          <p:spPr bwMode="auto">
            <a:xfrm>
              <a:off x="2041" y="2905"/>
              <a:ext cx="132" cy="27"/>
            </a:xfrm>
            <a:custGeom>
              <a:avLst/>
              <a:gdLst>
                <a:gd name="T0" fmla="*/ 0 w 132"/>
                <a:gd name="T1" fmla="*/ 26 h 27"/>
                <a:gd name="T2" fmla="*/ 98 w 132"/>
                <a:gd name="T3" fmla="*/ 0 h 27"/>
                <a:gd name="T4" fmla="*/ 132 w 132"/>
                <a:gd name="T5" fmla="*/ 2 h 27"/>
                <a:gd name="T6" fmla="*/ 34 w 132"/>
                <a:gd name="T7" fmla="*/ 27 h 27"/>
                <a:gd name="T8" fmla="*/ 0 w 132"/>
                <a:gd name="T9" fmla="*/ 26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7"/>
                <a:gd name="T17" fmla="*/ 132 w 132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7">
                  <a:moveTo>
                    <a:pt x="0" y="26"/>
                  </a:moveTo>
                  <a:lnTo>
                    <a:pt x="98" y="0"/>
                  </a:lnTo>
                  <a:lnTo>
                    <a:pt x="132" y="2"/>
                  </a:lnTo>
                  <a:lnTo>
                    <a:pt x="34" y="2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5" name="Freeform 373"/>
            <p:cNvSpPr>
              <a:spLocks/>
            </p:cNvSpPr>
            <p:nvPr/>
          </p:nvSpPr>
          <p:spPr bwMode="auto">
            <a:xfrm>
              <a:off x="2038" y="2904"/>
              <a:ext cx="133" cy="27"/>
            </a:xfrm>
            <a:custGeom>
              <a:avLst/>
              <a:gdLst>
                <a:gd name="T0" fmla="*/ 0 w 133"/>
                <a:gd name="T1" fmla="*/ 26 h 27"/>
                <a:gd name="T2" fmla="*/ 98 w 133"/>
                <a:gd name="T3" fmla="*/ 0 h 27"/>
                <a:gd name="T4" fmla="*/ 133 w 133"/>
                <a:gd name="T5" fmla="*/ 1 h 27"/>
                <a:gd name="T6" fmla="*/ 35 w 133"/>
                <a:gd name="T7" fmla="*/ 27 h 27"/>
                <a:gd name="T8" fmla="*/ 0 w 133"/>
                <a:gd name="T9" fmla="*/ 26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27"/>
                <a:gd name="T17" fmla="*/ 133 w 133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27">
                  <a:moveTo>
                    <a:pt x="0" y="26"/>
                  </a:moveTo>
                  <a:lnTo>
                    <a:pt x="98" y="0"/>
                  </a:lnTo>
                  <a:lnTo>
                    <a:pt x="133" y="1"/>
                  </a:lnTo>
                  <a:lnTo>
                    <a:pt x="35" y="27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6" name="Freeform 374"/>
            <p:cNvSpPr>
              <a:spLocks/>
            </p:cNvSpPr>
            <p:nvPr/>
          </p:nvSpPr>
          <p:spPr bwMode="auto">
            <a:xfrm>
              <a:off x="2075" y="2907"/>
              <a:ext cx="133" cy="27"/>
            </a:xfrm>
            <a:custGeom>
              <a:avLst/>
              <a:gdLst>
                <a:gd name="T0" fmla="*/ 0 w 133"/>
                <a:gd name="T1" fmla="*/ 25 h 27"/>
                <a:gd name="T2" fmla="*/ 98 w 133"/>
                <a:gd name="T3" fmla="*/ 0 h 27"/>
                <a:gd name="T4" fmla="*/ 133 w 133"/>
                <a:gd name="T5" fmla="*/ 1 h 27"/>
                <a:gd name="T6" fmla="*/ 36 w 133"/>
                <a:gd name="T7" fmla="*/ 27 h 27"/>
                <a:gd name="T8" fmla="*/ 0 w 133"/>
                <a:gd name="T9" fmla="*/ 25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27"/>
                <a:gd name="T17" fmla="*/ 133 w 133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27">
                  <a:moveTo>
                    <a:pt x="0" y="25"/>
                  </a:moveTo>
                  <a:lnTo>
                    <a:pt x="98" y="0"/>
                  </a:lnTo>
                  <a:lnTo>
                    <a:pt x="133" y="1"/>
                  </a:lnTo>
                  <a:lnTo>
                    <a:pt x="36" y="2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7" name="Freeform 375"/>
            <p:cNvSpPr>
              <a:spLocks/>
            </p:cNvSpPr>
            <p:nvPr/>
          </p:nvSpPr>
          <p:spPr bwMode="auto">
            <a:xfrm>
              <a:off x="2073" y="2905"/>
              <a:ext cx="132" cy="28"/>
            </a:xfrm>
            <a:custGeom>
              <a:avLst/>
              <a:gdLst>
                <a:gd name="T0" fmla="*/ 0 w 132"/>
                <a:gd name="T1" fmla="*/ 26 h 28"/>
                <a:gd name="T2" fmla="*/ 98 w 132"/>
                <a:gd name="T3" fmla="*/ 0 h 28"/>
                <a:gd name="T4" fmla="*/ 132 w 132"/>
                <a:gd name="T5" fmla="*/ 2 h 28"/>
                <a:gd name="T6" fmla="*/ 35 w 132"/>
                <a:gd name="T7" fmla="*/ 28 h 28"/>
                <a:gd name="T8" fmla="*/ 0 w 132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"/>
                <a:gd name="T17" fmla="*/ 132 w 132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">
                  <a:moveTo>
                    <a:pt x="0" y="26"/>
                  </a:moveTo>
                  <a:lnTo>
                    <a:pt x="98" y="0"/>
                  </a:lnTo>
                  <a:lnTo>
                    <a:pt x="132" y="2"/>
                  </a:lnTo>
                  <a:lnTo>
                    <a:pt x="35" y="28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8" name="Freeform 376"/>
            <p:cNvSpPr>
              <a:spLocks/>
            </p:cNvSpPr>
            <p:nvPr/>
          </p:nvSpPr>
          <p:spPr bwMode="auto">
            <a:xfrm>
              <a:off x="2111" y="2908"/>
              <a:ext cx="132" cy="28"/>
            </a:xfrm>
            <a:custGeom>
              <a:avLst/>
              <a:gdLst>
                <a:gd name="T0" fmla="*/ 0 w 132"/>
                <a:gd name="T1" fmla="*/ 26 h 28"/>
                <a:gd name="T2" fmla="*/ 97 w 132"/>
                <a:gd name="T3" fmla="*/ 0 h 28"/>
                <a:gd name="T4" fmla="*/ 132 w 132"/>
                <a:gd name="T5" fmla="*/ 2 h 28"/>
                <a:gd name="T6" fmla="*/ 36 w 132"/>
                <a:gd name="T7" fmla="*/ 28 h 28"/>
                <a:gd name="T8" fmla="*/ 0 w 132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"/>
                <a:gd name="T17" fmla="*/ 132 w 132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">
                  <a:moveTo>
                    <a:pt x="0" y="26"/>
                  </a:moveTo>
                  <a:lnTo>
                    <a:pt x="97" y="0"/>
                  </a:lnTo>
                  <a:lnTo>
                    <a:pt x="132" y="2"/>
                  </a:lnTo>
                  <a:lnTo>
                    <a:pt x="36" y="28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89" name="Freeform 377"/>
            <p:cNvSpPr>
              <a:spLocks/>
            </p:cNvSpPr>
            <p:nvPr/>
          </p:nvSpPr>
          <p:spPr bwMode="auto">
            <a:xfrm>
              <a:off x="2108" y="2907"/>
              <a:ext cx="133" cy="27"/>
            </a:xfrm>
            <a:custGeom>
              <a:avLst/>
              <a:gdLst>
                <a:gd name="T0" fmla="*/ 0 w 133"/>
                <a:gd name="T1" fmla="*/ 26 h 27"/>
                <a:gd name="T2" fmla="*/ 97 w 133"/>
                <a:gd name="T3" fmla="*/ 0 h 27"/>
                <a:gd name="T4" fmla="*/ 133 w 133"/>
                <a:gd name="T5" fmla="*/ 2 h 27"/>
                <a:gd name="T6" fmla="*/ 36 w 133"/>
                <a:gd name="T7" fmla="*/ 27 h 27"/>
                <a:gd name="T8" fmla="*/ 0 w 133"/>
                <a:gd name="T9" fmla="*/ 26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27"/>
                <a:gd name="T17" fmla="*/ 133 w 133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27">
                  <a:moveTo>
                    <a:pt x="0" y="26"/>
                  </a:moveTo>
                  <a:lnTo>
                    <a:pt x="97" y="0"/>
                  </a:lnTo>
                  <a:lnTo>
                    <a:pt x="133" y="2"/>
                  </a:lnTo>
                  <a:lnTo>
                    <a:pt x="36" y="27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0" name="Freeform 378"/>
            <p:cNvSpPr>
              <a:spLocks/>
            </p:cNvSpPr>
            <p:nvPr/>
          </p:nvSpPr>
          <p:spPr bwMode="auto">
            <a:xfrm>
              <a:off x="2147" y="2910"/>
              <a:ext cx="131" cy="27"/>
            </a:xfrm>
            <a:custGeom>
              <a:avLst/>
              <a:gdLst>
                <a:gd name="T0" fmla="*/ 0 w 131"/>
                <a:gd name="T1" fmla="*/ 26 h 27"/>
                <a:gd name="T2" fmla="*/ 96 w 131"/>
                <a:gd name="T3" fmla="*/ 0 h 27"/>
                <a:gd name="T4" fmla="*/ 131 w 131"/>
                <a:gd name="T5" fmla="*/ 1 h 27"/>
                <a:gd name="T6" fmla="*/ 35 w 131"/>
                <a:gd name="T7" fmla="*/ 27 h 27"/>
                <a:gd name="T8" fmla="*/ 0 w 131"/>
                <a:gd name="T9" fmla="*/ 26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27"/>
                <a:gd name="T17" fmla="*/ 131 w 131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27">
                  <a:moveTo>
                    <a:pt x="0" y="26"/>
                  </a:moveTo>
                  <a:lnTo>
                    <a:pt x="96" y="0"/>
                  </a:lnTo>
                  <a:lnTo>
                    <a:pt x="131" y="1"/>
                  </a:lnTo>
                  <a:lnTo>
                    <a:pt x="35" y="27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1" name="Freeform 379"/>
            <p:cNvSpPr>
              <a:spLocks/>
            </p:cNvSpPr>
            <p:nvPr/>
          </p:nvSpPr>
          <p:spPr bwMode="auto">
            <a:xfrm>
              <a:off x="2144" y="2909"/>
              <a:ext cx="131" cy="27"/>
            </a:xfrm>
            <a:custGeom>
              <a:avLst/>
              <a:gdLst>
                <a:gd name="T0" fmla="*/ 0 w 131"/>
                <a:gd name="T1" fmla="*/ 25 h 27"/>
                <a:gd name="T2" fmla="*/ 97 w 131"/>
                <a:gd name="T3" fmla="*/ 0 h 27"/>
                <a:gd name="T4" fmla="*/ 131 w 131"/>
                <a:gd name="T5" fmla="*/ 1 h 27"/>
                <a:gd name="T6" fmla="*/ 36 w 131"/>
                <a:gd name="T7" fmla="*/ 27 h 27"/>
                <a:gd name="T8" fmla="*/ 0 w 131"/>
                <a:gd name="T9" fmla="*/ 25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27"/>
                <a:gd name="T17" fmla="*/ 131 w 131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27">
                  <a:moveTo>
                    <a:pt x="0" y="25"/>
                  </a:moveTo>
                  <a:lnTo>
                    <a:pt x="97" y="0"/>
                  </a:lnTo>
                  <a:lnTo>
                    <a:pt x="131" y="1"/>
                  </a:lnTo>
                  <a:lnTo>
                    <a:pt x="36" y="27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2" name="Freeform 380"/>
            <p:cNvSpPr>
              <a:spLocks/>
            </p:cNvSpPr>
            <p:nvPr/>
          </p:nvSpPr>
          <p:spPr bwMode="auto">
            <a:xfrm>
              <a:off x="2182" y="2911"/>
              <a:ext cx="131" cy="28"/>
            </a:xfrm>
            <a:custGeom>
              <a:avLst/>
              <a:gdLst>
                <a:gd name="T0" fmla="*/ 0 w 131"/>
                <a:gd name="T1" fmla="*/ 26 h 28"/>
                <a:gd name="T2" fmla="*/ 96 w 131"/>
                <a:gd name="T3" fmla="*/ 0 h 28"/>
                <a:gd name="T4" fmla="*/ 131 w 131"/>
                <a:gd name="T5" fmla="*/ 2 h 28"/>
                <a:gd name="T6" fmla="*/ 35 w 131"/>
                <a:gd name="T7" fmla="*/ 28 h 28"/>
                <a:gd name="T8" fmla="*/ 0 w 131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28"/>
                <a:gd name="T17" fmla="*/ 131 w 131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28">
                  <a:moveTo>
                    <a:pt x="0" y="26"/>
                  </a:moveTo>
                  <a:lnTo>
                    <a:pt x="96" y="0"/>
                  </a:lnTo>
                  <a:lnTo>
                    <a:pt x="131" y="2"/>
                  </a:lnTo>
                  <a:lnTo>
                    <a:pt x="35" y="28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3" name="Freeform 381"/>
            <p:cNvSpPr>
              <a:spLocks/>
            </p:cNvSpPr>
            <p:nvPr/>
          </p:nvSpPr>
          <p:spPr bwMode="auto">
            <a:xfrm>
              <a:off x="2180" y="2910"/>
              <a:ext cx="131" cy="28"/>
            </a:xfrm>
            <a:custGeom>
              <a:avLst/>
              <a:gdLst>
                <a:gd name="T0" fmla="*/ 0 w 131"/>
                <a:gd name="T1" fmla="*/ 26 h 28"/>
                <a:gd name="T2" fmla="*/ 95 w 131"/>
                <a:gd name="T3" fmla="*/ 0 h 28"/>
                <a:gd name="T4" fmla="*/ 131 w 131"/>
                <a:gd name="T5" fmla="*/ 1 h 28"/>
                <a:gd name="T6" fmla="*/ 34 w 131"/>
                <a:gd name="T7" fmla="*/ 28 h 28"/>
                <a:gd name="T8" fmla="*/ 0 w 131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28"/>
                <a:gd name="T17" fmla="*/ 131 w 131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28">
                  <a:moveTo>
                    <a:pt x="0" y="26"/>
                  </a:moveTo>
                  <a:lnTo>
                    <a:pt x="95" y="0"/>
                  </a:lnTo>
                  <a:lnTo>
                    <a:pt x="131" y="1"/>
                  </a:lnTo>
                  <a:lnTo>
                    <a:pt x="34" y="28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4" name="Freeform 382"/>
            <p:cNvSpPr>
              <a:spLocks/>
            </p:cNvSpPr>
            <p:nvPr/>
          </p:nvSpPr>
          <p:spPr bwMode="auto">
            <a:xfrm>
              <a:off x="2217" y="2913"/>
              <a:ext cx="131" cy="28"/>
            </a:xfrm>
            <a:custGeom>
              <a:avLst/>
              <a:gdLst>
                <a:gd name="T0" fmla="*/ 0 w 131"/>
                <a:gd name="T1" fmla="*/ 26 h 28"/>
                <a:gd name="T2" fmla="*/ 96 w 131"/>
                <a:gd name="T3" fmla="*/ 0 h 28"/>
                <a:gd name="T4" fmla="*/ 131 w 131"/>
                <a:gd name="T5" fmla="*/ 2 h 28"/>
                <a:gd name="T6" fmla="*/ 35 w 131"/>
                <a:gd name="T7" fmla="*/ 28 h 28"/>
                <a:gd name="T8" fmla="*/ 0 w 131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28"/>
                <a:gd name="T17" fmla="*/ 131 w 131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28">
                  <a:moveTo>
                    <a:pt x="0" y="26"/>
                  </a:moveTo>
                  <a:lnTo>
                    <a:pt x="96" y="0"/>
                  </a:lnTo>
                  <a:lnTo>
                    <a:pt x="131" y="2"/>
                  </a:lnTo>
                  <a:lnTo>
                    <a:pt x="35" y="28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5" name="Freeform 383"/>
            <p:cNvSpPr>
              <a:spLocks/>
            </p:cNvSpPr>
            <p:nvPr/>
          </p:nvSpPr>
          <p:spPr bwMode="auto">
            <a:xfrm>
              <a:off x="2214" y="2911"/>
              <a:ext cx="131" cy="28"/>
            </a:xfrm>
            <a:custGeom>
              <a:avLst/>
              <a:gdLst>
                <a:gd name="T0" fmla="*/ 0 w 131"/>
                <a:gd name="T1" fmla="*/ 27 h 28"/>
                <a:gd name="T2" fmla="*/ 97 w 131"/>
                <a:gd name="T3" fmla="*/ 0 h 28"/>
                <a:gd name="T4" fmla="*/ 131 w 131"/>
                <a:gd name="T5" fmla="*/ 2 h 28"/>
                <a:gd name="T6" fmla="*/ 36 w 131"/>
                <a:gd name="T7" fmla="*/ 28 h 28"/>
                <a:gd name="T8" fmla="*/ 0 w 131"/>
                <a:gd name="T9" fmla="*/ 2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28"/>
                <a:gd name="T17" fmla="*/ 131 w 131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28">
                  <a:moveTo>
                    <a:pt x="0" y="27"/>
                  </a:moveTo>
                  <a:lnTo>
                    <a:pt x="97" y="0"/>
                  </a:lnTo>
                  <a:lnTo>
                    <a:pt x="131" y="2"/>
                  </a:lnTo>
                  <a:lnTo>
                    <a:pt x="36" y="28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6" name="Freeform 384"/>
            <p:cNvSpPr>
              <a:spLocks/>
            </p:cNvSpPr>
            <p:nvPr/>
          </p:nvSpPr>
          <p:spPr bwMode="auto">
            <a:xfrm>
              <a:off x="2252" y="2915"/>
              <a:ext cx="131" cy="28"/>
            </a:xfrm>
            <a:custGeom>
              <a:avLst/>
              <a:gdLst>
                <a:gd name="T0" fmla="*/ 0 w 131"/>
                <a:gd name="T1" fmla="*/ 26 h 28"/>
                <a:gd name="T2" fmla="*/ 96 w 131"/>
                <a:gd name="T3" fmla="*/ 0 h 28"/>
                <a:gd name="T4" fmla="*/ 131 w 131"/>
                <a:gd name="T5" fmla="*/ 1 h 28"/>
                <a:gd name="T6" fmla="*/ 36 w 131"/>
                <a:gd name="T7" fmla="*/ 28 h 28"/>
                <a:gd name="T8" fmla="*/ 0 w 131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28"/>
                <a:gd name="T17" fmla="*/ 131 w 131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28">
                  <a:moveTo>
                    <a:pt x="0" y="26"/>
                  </a:moveTo>
                  <a:lnTo>
                    <a:pt x="96" y="0"/>
                  </a:lnTo>
                  <a:lnTo>
                    <a:pt x="131" y="1"/>
                  </a:lnTo>
                  <a:lnTo>
                    <a:pt x="36" y="28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7" name="Freeform 385"/>
            <p:cNvSpPr>
              <a:spLocks/>
            </p:cNvSpPr>
            <p:nvPr/>
          </p:nvSpPr>
          <p:spPr bwMode="auto">
            <a:xfrm>
              <a:off x="2250" y="2913"/>
              <a:ext cx="131" cy="28"/>
            </a:xfrm>
            <a:custGeom>
              <a:avLst/>
              <a:gdLst>
                <a:gd name="T0" fmla="*/ 0 w 131"/>
                <a:gd name="T1" fmla="*/ 26 h 28"/>
                <a:gd name="T2" fmla="*/ 95 w 131"/>
                <a:gd name="T3" fmla="*/ 0 h 28"/>
                <a:gd name="T4" fmla="*/ 131 w 131"/>
                <a:gd name="T5" fmla="*/ 2 h 28"/>
                <a:gd name="T6" fmla="*/ 35 w 131"/>
                <a:gd name="T7" fmla="*/ 28 h 28"/>
                <a:gd name="T8" fmla="*/ 0 w 131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28"/>
                <a:gd name="T17" fmla="*/ 131 w 131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28">
                  <a:moveTo>
                    <a:pt x="0" y="26"/>
                  </a:moveTo>
                  <a:lnTo>
                    <a:pt x="95" y="0"/>
                  </a:lnTo>
                  <a:lnTo>
                    <a:pt x="131" y="2"/>
                  </a:lnTo>
                  <a:lnTo>
                    <a:pt x="35" y="28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8" name="Freeform 386"/>
            <p:cNvSpPr>
              <a:spLocks/>
            </p:cNvSpPr>
            <p:nvPr/>
          </p:nvSpPr>
          <p:spPr bwMode="auto">
            <a:xfrm>
              <a:off x="2288" y="2916"/>
              <a:ext cx="130" cy="28"/>
            </a:xfrm>
            <a:custGeom>
              <a:avLst/>
              <a:gdLst>
                <a:gd name="T0" fmla="*/ 0 w 130"/>
                <a:gd name="T1" fmla="*/ 27 h 28"/>
                <a:gd name="T2" fmla="*/ 95 w 130"/>
                <a:gd name="T3" fmla="*/ 0 h 28"/>
                <a:gd name="T4" fmla="*/ 130 w 130"/>
                <a:gd name="T5" fmla="*/ 1 h 28"/>
                <a:gd name="T6" fmla="*/ 36 w 130"/>
                <a:gd name="T7" fmla="*/ 28 h 28"/>
                <a:gd name="T8" fmla="*/ 0 w 130"/>
                <a:gd name="T9" fmla="*/ 2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28"/>
                <a:gd name="T17" fmla="*/ 130 w 130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28">
                  <a:moveTo>
                    <a:pt x="0" y="27"/>
                  </a:moveTo>
                  <a:lnTo>
                    <a:pt x="95" y="0"/>
                  </a:lnTo>
                  <a:lnTo>
                    <a:pt x="130" y="1"/>
                  </a:lnTo>
                  <a:lnTo>
                    <a:pt x="36" y="28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9" name="Freeform 387"/>
            <p:cNvSpPr>
              <a:spLocks/>
            </p:cNvSpPr>
            <p:nvPr/>
          </p:nvSpPr>
          <p:spPr bwMode="auto">
            <a:xfrm>
              <a:off x="2285" y="2915"/>
              <a:ext cx="130" cy="28"/>
            </a:xfrm>
            <a:custGeom>
              <a:avLst/>
              <a:gdLst>
                <a:gd name="T0" fmla="*/ 0 w 130"/>
                <a:gd name="T1" fmla="*/ 26 h 28"/>
                <a:gd name="T2" fmla="*/ 96 w 130"/>
                <a:gd name="T3" fmla="*/ 0 h 28"/>
                <a:gd name="T4" fmla="*/ 130 w 130"/>
                <a:gd name="T5" fmla="*/ 1 h 28"/>
                <a:gd name="T6" fmla="*/ 36 w 130"/>
                <a:gd name="T7" fmla="*/ 28 h 28"/>
                <a:gd name="T8" fmla="*/ 0 w 130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28"/>
                <a:gd name="T17" fmla="*/ 130 w 130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28">
                  <a:moveTo>
                    <a:pt x="0" y="26"/>
                  </a:moveTo>
                  <a:lnTo>
                    <a:pt x="96" y="0"/>
                  </a:lnTo>
                  <a:lnTo>
                    <a:pt x="130" y="1"/>
                  </a:lnTo>
                  <a:lnTo>
                    <a:pt x="36" y="28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0" name="Freeform 388"/>
            <p:cNvSpPr>
              <a:spLocks/>
            </p:cNvSpPr>
            <p:nvPr/>
          </p:nvSpPr>
          <p:spPr bwMode="auto">
            <a:xfrm>
              <a:off x="2324" y="2917"/>
              <a:ext cx="129" cy="28"/>
            </a:xfrm>
            <a:custGeom>
              <a:avLst/>
              <a:gdLst>
                <a:gd name="T0" fmla="*/ 0 w 129"/>
                <a:gd name="T1" fmla="*/ 27 h 28"/>
                <a:gd name="T2" fmla="*/ 94 w 129"/>
                <a:gd name="T3" fmla="*/ 0 h 28"/>
                <a:gd name="T4" fmla="*/ 129 w 129"/>
                <a:gd name="T5" fmla="*/ 3 h 28"/>
                <a:gd name="T6" fmla="*/ 36 w 129"/>
                <a:gd name="T7" fmla="*/ 28 h 28"/>
                <a:gd name="T8" fmla="*/ 0 w 129"/>
                <a:gd name="T9" fmla="*/ 2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"/>
                <a:gd name="T16" fmla="*/ 0 h 28"/>
                <a:gd name="T17" fmla="*/ 129 w 129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" h="28">
                  <a:moveTo>
                    <a:pt x="0" y="27"/>
                  </a:moveTo>
                  <a:lnTo>
                    <a:pt x="94" y="0"/>
                  </a:lnTo>
                  <a:lnTo>
                    <a:pt x="129" y="3"/>
                  </a:lnTo>
                  <a:lnTo>
                    <a:pt x="36" y="28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1" name="Freeform 389"/>
            <p:cNvSpPr>
              <a:spLocks/>
            </p:cNvSpPr>
            <p:nvPr/>
          </p:nvSpPr>
          <p:spPr bwMode="auto">
            <a:xfrm>
              <a:off x="2321" y="2916"/>
              <a:ext cx="130" cy="28"/>
            </a:xfrm>
            <a:custGeom>
              <a:avLst/>
              <a:gdLst>
                <a:gd name="T0" fmla="*/ 0 w 130"/>
                <a:gd name="T1" fmla="*/ 27 h 28"/>
                <a:gd name="T2" fmla="*/ 94 w 130"/>
                <a:gd name="T3" fmla="*/ 0 h 28"/>
                <a:gd name="T4" fmla="*/ 130 w 130"/>
                <a:gd name="T5" fmla="*/ 2 h 28"/>
                <a:gd name="T6" fmla="*/ 37 w 130"/>
                <a:gd name="T7" fmla="*/ 28 h 28"/>
                <a:gd name="T8" fmla="*/ 0 w 130"/>
                <a:gd name="T9" fmla="*/ 2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28"/>
                <a:gd name="T17" fmla="*/ 130 w 130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28">
                  <a:moveTo>
                    <a:pt x="0" y="27"/>
                  </a:moveTo>
                  <a:lnTo>
                    <a:pt x="94" y="0"/>
                  </a:lnTo>
                  <a:lnTo>
                    <a:pt x="130" y="2"/>
                  </a:lnTo>
                  <a:lnTo>
                    <a:pt x="37" y="28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2" name="Freeform 390"/>
            <p:cNvSpPr>
              <a:spLocks/>
            </p:cNvSpPr>
            <p:nvPr/>
          </p:nvSpPr>
          <p:spPr bwMode="auto">
            <a:xfrm>
              <a:off x="2360" y="2920"/>
              <a:ext cx="129" cy="27"/>
            </a:xfrm>
            <a:custGeom>
              <a:avLst/>
              <a:gdLst>
                <a:gd name="T0" fmla="*/ 0 w 129"/>
                <a:gd name="T1" fmla="*/ 25 h 27"/>
                <a:gd name="T2" fmla="*/ 93 w 129"/>
                <a:gd name="T3" fmla="*/ 0 h 27"/>
                <a:gd name="T4" fmla="*/ 129 w 129"/>
                <a:gd name="T5" fmla="*/ 1 h 27"/>
                <a:gd name="T6" fmla="*/ 36 w 129"/>
                <a:gd name="T7" fmla="*/ 27 h 27"/>
                <a:gd name="T8" fmla="*/ 0 w 129"/>
                <a:gd name="T9" fmla="*/ 25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"/>
                <a:gd name="T16" fmla="*/ 0 h 27"/>
                <a:gd name="T17" fmla="*/ 129 w 129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" h="27">
                  <a:moveTo>
                    <a:pt x="0" y="25"/>
                  </a:moveTo>
                  <a:lnTo>
                    <a:pt x="93" y="0"/>
                  </a:lnTo>
                  <a:lnTo>
                    <a:pt x="129" y="1"/>
                  </a:lnTo>
                  <a:lnTo>
                    <a:pt x="36" y="2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3" name="Freeform 391"/>
            <p:cNvSpPr>
              <a:spLocks/>
            </p:cNvSpPr>
            <p:nvPr/>
          </p:nvSpPr>
          <p:spPr bwMode="auto">
            <a:xfrm>
              <a:off x="2358" y="2918"/>
              <a:ext cx="128" cy="28"/>
            </a:xfrm>
            <a:custGeom>
              <a:avLst/>
              <a:gdLst>
                <a:gd name="T0" fmla="*/ 0 w 128"/>
                <a:gd name="T1" fmla="*/ 26 h 28"/>
                <a:gd name="T2" fmla="*/ 93 w 128"/>
                <a:gd name="T3" fmla="*/ 0 h 28"/>
                <a:gd name="T4" fmla="*/ 128 w 128"/>
                <a:gd name="T5" fmla="*/ 2 h 28"/>
                <a:gd name="T6" fmla="*/ 36 w 128"/>
                <a:gd name="T7" fmla="*/ 28 h 28"/>
                <a:gd name="T8" fmla="*/ 0 w 128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28"/>
                <a:gd name="T17" fmla="*/ 128 w 12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28">
                  <a:moveTo>
                    <a:pt x="0" y="26"/>
                  </a:moveTo>
                  <a:lnTo>
                    <a:pt x="93" y="0"/>
                  </a:lnTo>
                  <a:lnTo>
                    <a:pt x="128" y="2"/>
                  </a:lnTo>
                  <a:lnTo>
                    <a:pt x="36" y="28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4" name="Freeform 392"/>
            <p:cNvSpPr>
              <a:spLocks/>
            </p:cNvSpPr>
            <p:nvPr/>
          </p:nvSpPr>
          <p:spPr bwMode="auto">
            <a:xfrm>
              <a:off x="2396" y="2921"/>
              <a:ext cx="129" cy="28"/>
            </a:xfrm>
            <a:custGeom>
              <a:avLst/>
              <a:gdLst>
                <a:gd name="T0" fmla="*/ 0 w 129"/>
                <a:gd name="T1" fmla="*/ 26 h 28"/>
                <a:gd name="T2" fmla="*/ 93 w 129"/>
                <a:gd name="T3" fmla="*/ 0 h 28"/>
                <a:gd name="T4" fmla="*/ 129 w 129"/>
                <a:gd name="T5" fmla="*/ 1 h 28"/>
                <a:gd name="T6" fmla="*/ 36 w 129"/>
                <a:gd name="T7" fmla="*/ 28 h 28"/>
                <a:gd name="T8" fmla="*/ 0 w 129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"/>
                <a:gd name="T16" fmla="*/ 0 h 28"/>
                <a:gd name="T17" fmla="*/ 129 w 129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" h="28">
                  <a:moveTo>
                    <a:pt x="0" y="26"/>
                  </a:moveTo>
                  <a:lnTo>
                    <a:pt x="93" y="0"/>
                  </a:lnTo>
                  <a:lnTo>
                    <a:pt x="129" y="1"/>
                  </a:lnTo>
                  <a:lnTo>
                    <a:pt x="36" y="28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5" name="Freeform 393"/>
            <p:cNvSpPr>
              <a:spLocks/>
            </p:cNvSpPr>
            <p:nvPr/>
          </p:nvSpPr>
          <p:spPr bwMode="auto">
            <a:xfrm>
              <a:off x="2394" y="2920"/>
              <a:ext cx="128" cy="27"/>
            </a:xfrm>
            <a:custGeom>
              <a:avLst/>
              <a:gdLst>
                <a:gd name="T0" fmla="*/ 0 w 128"/>
                <a:gd name="T1" fmla="*/ 26 h 27"/>
                <a:gd name="T2" fmla="*/ 92 w 128"/>
                <a:gd name="T3" fmla="*/ 0 h 27"/>
                <a:gd name="T4" fmla="*/ 128 w 128"/>
                <a:gd name="T5" fmla="*/ 1 h 27"/>
                <a:gd name="T6" fmla="*/ 35 w 128"/>
                <a:gd name="T7" fmla="*/ 27 h 27"/>
                <a:gd name="T8" fmla="*/ 0 w 128"/>
                <a:gd name="T9" fmla="*/ 26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27"/>
                <a:gd name="T17" fmla="*/ 128 w 128"/>
                <a:gd name="T18" fmla="*/ 27 h 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27">
                  <a:moveTo>
                    <a:pt x="0" y="26"/>
                  </a:moveTo>
                  <a:lnTo>
                    <a:pt x="92" y="0"/>
                  </a:lnTo>
                  <a:lnTo>
                    <a:pt x="128" y="1"/>
                  </a:lnTo>
                  <a:lnTo>
                    <a:pt x="35" y="27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6" name="Freeform 394"/>
            <p:cNvSpPr>
              <a:spLocks/>
            </p:cNvSpPr>
            <p:nvPr/>
          </p:nvSpPr>
          <p:spPr bwMode="auto">
            <a:xfrm>
              <a:off x="2432" y="2922"/>
              <a:ext cx="128" cy="29"/>
            </a:xfrm>
            <a:custGeom>
              <a:avLst/>
              <a:gdLst>
                <a:gd name="T0" fmla="*/ 0 w 128"/>
                <a:gd name="T1" fmla="*/ 27 h 29"/>
                <a:gd name="T2" fmla="*/ 93 w 128"/>
                <a:gd name="T3" fmla="*/ 0 h 29"/>
                <a:gd name="T4" fmla="*/ 128 w 128"/>
                <a:gd name="T5" fmla="*/ 2 h 29"/>
                <a:gd name="T6" fmla="*/ 35 w 128"/>
                <a:gd name="T7" fmla="*/ 29 h 29"/>
                <a:gd name="T8" fmla="*/ 0 w 128"/>
                <a:gd name="T9" fmla="*/ 2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29"/>
                <a:gd name="T17" fmla="*/ 128 w 128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29">
                  <a:moveTo>
                    <a:pt x="0" y="27"/>
                  </a:moveTo>
                  <a:lnTo>
                    <a:pt x="93" y="0"/>
                  </a:lnTo>
                  <a:lnTo>
                    <a:pt x="128" y="2"/>
                  </a:lnTo>
                  <a:lnTo>
                    <a:pt x="35" y="29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7" name="Freeform 395"/>
            <p:cNvSpPr>
              <a:spLocks/>
            </p:cNvSpPr>
            <p:nvPr/>
          </p:nvSpPr>
          <p:spPr bwMode="auto">
            <a:xfrm>
              <a:off x="2429" y="2921"/>
              <a:ext cx="129" cy="28"/>
            </a:xfrm>
            <a:custGeom>
              <a:avLst/>
              <a:gdLst>
                <a:gd name="T0" fmla="*/ 0 w 129"/>
                <a:gd name="T1" fmla="*/ 26 h 28"/>
                <a:gd name="T2" fmla="*/ 93 w 129"/>
                <a:gd name="T3" fmla="*/ 0 h 28"/>
                <a:gd name="T4" fmla="*/ 129 w 129"/>
                <a:gd name="T5" fmla="*/ 2 h 28"/>
                <a:gd name="T6" fmla="*/ 36 w 129"/>
                <a:gd name="T7" fmla="*/ 28 h 28"/>
                <a:gd name="T8" fmla="*/ 0 w 129"/>
                <a:gd name="T9" fmla="*/ 26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"/>
                <a:gd name="T16" fmla="*/ 0 h 28"/>
                <a:gd name="T17" fmla="*/ 129 w 129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" h="28">
                  <a:moveTo>
                    <a:pt x="0" y="26"/>
                  </a:moveTo>
                  <a:lnTo>
                    <a:pt x="93" y="0"/>
                  </a:lnTo>
                  <a:lnTo>
                    <a:pt x="129" y="2"/>
                  </a:lnTo>
                  <a:lnTo>
                    <a:pt x="36" y="28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8" name="Freeform 396"/>
            <p:cNvSpPr>
              <a:spLocks/>
            </p:cNvSpPr>
            <p:nvPr/>
          </p:nvSpPr>
          <p:spPr bwMode="auto">
            <a:xfrm>
              <a:off x="2467" y="2924"/>
              <a:ext cx="133" cy="197"/>
            </a:xfrm>
            <a:custGeom>
              <a:avLst/>
              <a:gdLst>
                <a:gd name="T0" fmla="*/ 0 w 133"/>
                <a:gd name="T1" fmla="*/ 27 h 197"/>
                <a:gd name="T2" fmla="*/ 93 w 133"/>
                <a:gd name="T3" fmla="*/ 0 h 197"/>
                <a:gd name="T4" fmla="*/ 133 w 133"/>
                <a:gd name="T5" fmla="*/ 168 h 197"/>
                <a:gd name="T6" fmla="*/ 42 w 133"/>
                <a:gd name="T7" fmla="*/ 197 h 197"/>
                <a:gd name="T8" fmla="*/ 0 w 133"/>
                <a:gd name="T9" fmla="*/ 27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197"/>
                <a:gd name="T17" fmla="*/ 133 w 133"/>
                <a:gd name="T18" fmla="*/ 197 h 1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197">
                  <a:moveTo>
                    <a:pt x="0" y="27"/>
                  </a:moveTo>
                  <a:lnTo>
                    <a:pt x="93" y="0"/>
                  </a:lnTo>
                  <a:lnTo>
                    <a:pt x="133" y="168"/>
                  </a:lnTo>
                  <a:lnTo>
                    <a:pt x="42" y="19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9" name="Freeform 397"/>
            <p:cNvSpPr>
              <a:spLocks/>
            </p:cNvSpPr>
            <p:nvPr/>
          </p:nvSpPr>
          <p:spPr bwMode="auto">
            <a:xfrm>
              <a:off x="2465" y="2923"/>
              <a:ext cx="132" cy="197"/>
            </a:xfrm>
            <a:custGeom>
              <a:avLst/>
              <a:gdLst>
                <a:gd name="T0" fmla="*/ 0 w 132"/>
                <a:gd name="T1" fmla="*/ 26 h 197"/>
                <a:gd name="T2" fmla="*/ 93 w 132"/>
                <a:gd name="T3" fmla="*/ 0 h 197"/>
                <a:gd name="T4" fmla="*/ 132 w 132"/>
                <a:gd name="T5" fmla="*/ 168 h 197"/>
                <a:gd name="T6" fmla="*/ 42 w 132"/>
                <a:gd name="T7" fmla="*/ 197 h 197"/>
                <a:gd name="T8" fmla="*/ 0 w 132"/>
                <a:gd name="T9" fmla="*/ 26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197"/>
                <a:gd name="T17" fmla="*/ 132 w 132"/>
                <a:gd name="T18" fmla="*/ 197 h 1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197">
                  <a:moveTo>
                    <a:pt x="0" y="26"/>
                  </a:moveTo>
                  <a:lnTo>
                    <a:pt x="93" y="0"/>
                  </a:lnTo>
                  <a:lnTo>
                    <a:pt x="132" y="168"/>
                  </a:lnTo>
                  <a:lnTo>
                    <a:pt x="42" y="197"/>
                  </a:lnTo>
                  <a:lnTo>
                    <a:pt x="0" y="2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0" name="Freeform 398"/>
            <p:cNvSpPr>
              <a:spLocks/>
            </p:cNvSpPr>
            <p:nvPr/>
          </p:nvSpPr>
          <p:spPr bwMode="auto">
            <a:xfrm>
              <a:off x="2509" y="3092"/>
              <a:ext cx="126" cy="31"/>
            </a:xfrm>
            <a:custGeom>
              <a:avLst/>
              <a:gdLst>
                <a:gd name="T0" fmla="*/ 0 w 126"/>
                <a:gd name="T1" fmla="*/ 29 h 31"/>
                <a:gd name="T2" fmla="*/ 91 w 126"/>
                <a:gd name="T3" fmla="*/ 0 h 31"/>
                <a:gd name="T4" fmla="*/ 126 w 126"/>
                <a:gd name="T5" fmla="*/ 1 h 31"/>
                <a:gd name="T6" fmla="*/ 36 w 126"/>
                <a:gd name="T7" fmla="*/ 31 h 31"/>
                <a:gd name="T8" fmla="*/ 0 w 126"/>
                <a:gd name="T9" fmla="*/ 2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31"/>
                <a:gd name="T17" fmla="*/ 126 w 126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31">
                  <a:moveTo>
                    <a:pt x="0" y="29"/>
                  </a:moveTo>
                  <a:lnTo>
                    <a:pt x="91" y="0"/>
                  </a:lnTo>
                  <a:lnTo>
                    <a:pt x="126" y="1"/>
                  </a:lnTo>
                  <a:lnTo>
                    <a:pt x="36" y="31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1" name="Freeform 399"/>
            <p:cNvSpPr>
              <a:spLocks/>
            </p:cNvSpPr>
            <p:nvPr/>
          </p:nvSpPr>
          <p:spPr bwMode="auto">
            <a:xfrm>
              <a:off x="2507" y="3091"/>
              <a:ext cx="126" cy="31"/>
            </a:xfrm>
            <a:custGeom>
              <a:avLst/>
              <a:gdLst>
                <a:gd name="T0" fmla="*/ 0 w 126"/>
                <a:gd name="T1" fmla="*/ 29 h 31"/>
                <a:gd name="T2" fmla="*/ 90 w 126"/>
                <a:gd name="T3" fmla="*/ 0 h 31"/>
                <a:gd name="T4" fmla="*/ 126 w 126"/>
                <a:gd name="T5" fmla="*/ 1 h 31"/>
                <a:gd name="T6" fmla="*/ 36 w 126"/>
                <a:gd name="T7" fmla="*/ 31 h 31"/>
                <a:gd name="T8" fmla="*/ 0 w 126"/>
                <a:gd name="T9" fmla="*/ 2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31"/>
                <a:gd name="T17" fmla="*/ 126 w 126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31">
                  <a:moveTo>
                    <a:pt x="0" y="29"/>
                  </a:moveTo>
                  <a:lnTo>
                    <a:pt x="90" y="0"/>
                  </a:lnTo>
                  <a:lnTo>
                    <a:pt x="126" y="1"/>
                  </a:lnTo>
                  <a:lnTo>
                    <a:pt x="36" y="3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2" name="Freeform 400"/>
            <p:cNvSpPr>
              <a:spLocks/>
            </p:cNvSpPr>
            <p:nvPr/>
          </p:nvSpPr>
          <p:spPr bwMode="auto">
            <a:xfrm>
              <a:off x="2545" y="3093"/>
              <a:ext cx="126" cy="32"/>
            </a:xfrm>
            <a:custGeom>
              <a:avLst/>
              <a:gdLst>
                <a:gd name="T0" fmla="*/ 0 w 126"/>
                <a:gd name="T1" fmla="*/ 30 h 32"/>
                <a:gd name="T2" fmla="*/ 90 w 126"/>
                <a:gd name="T3" fmla="*/ 0 h 32"/>
                <a:gd name="T4" fmla="*/ 126 w 126"/>
                <a:gd name="T5" fmla="*/ 2 h 32"/>
                <a:gd name="T6" fmla="*/ 36 w 126"/>
                <a:gd name="T7" fmla="*/ 32 h 32"/>
                <a:gd name="T8" fmla="*/ 0 w 126"/>
                <a:gd name="T9" fmla="*/ 3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32"/>
                <a:gd name="T17" fmla="*/ 126 w 126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32">
                  <a:moveTo>
                    <a:pt x="0" y="30"/>
                  </a:moveTo>
                  <a:lnTo>
                    <a:pt x="90" y="0"/>
                  </a:lnTo>
                  <a:lnTo>
                    <a:pt x="126" y="2"/>
                  </a:lnTo>
                  <a:lnTo>
                    <a:pt x="36" y="3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3" name="Freeform 401"/>
            <p:cNvSpPr>
              <a:spLocks/>
            </p:cNvSpPr>
            <p:nvPr/>
          </p:nvSpPr>
          <p:spPr bwMode="auto">
            <a:xfrm>
              <a:off x="2543" y="3092"/>
              <a:ext cx="126" cy="31"/>
            </a:xfrm>
            <a:custGeom>
              <a:avLst/>
              <a:gdLst>
                <a:gd name="T0" fmla="*/ 0 w 126"/>
                <a:gd name="T1" fmla="*/ 30 h 31"/>
                <a:gd name="T2" fmla="*/ 90 w 126"/>
                <a:gd name="T3" fmla="*/ 0 h 31"/>
                <a:gd name="T4" fmla="*/ 126 w 126"/>
                <a:gd name="T5" fmla="*/ 2 h 31"/>
                <a:gd name="T6" fmla="*/ 35 w 126"/>
                <a:gd name="T7" fmla="*/ 31 h 31"/>
                <a:gd name="T8" fmla="*/ 0 w 126"/>
                <a:gd name="T9" fmla="*/ 3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31"/>
                <a:gd name="T17" fmla="*/ 126 w 126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31">
                  <a:moveTo>
                    <a:pt x="0" y="30"/>
                  </a:moveTo>
                  <a:lnTo>
                    <a:pt x="90" y="0"/>
                  </a:lnTo>
                  <a:lnTo>
                    <a:pt x="126" y="2"/>
                  </a:lnTo>
                  <a:lnTo>
                    <a:pt x="35" y="31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4" name="Freeform 402"/>
            <p:cNvSpPr>
              <a:spLocks/>
            </p:cNvSpPr>
            <p:nvPr/>
          </p:nvSpPr>
          <p:spPr bwMode="auto">
            <a:xfrm>
              <a:off x="2581" y="3095"/>
              <a:ext cx="126" cy="32"/>
            </a:xfrm>
            <a:custGeom>
              <a:avLst/>
              <a:gdLst>
                <a:gd name="T0" fmla="*/ 0 w 126"/>
                <a:gd name="T1" fmla="*/ 30 h 32"/>
                <a:gd name="T2" fmla="*/ 90 w 126"/>
                <a:gd name="T3" fmla="*/ 0 h 32"/>
                <a:gd name="T4" fmla="*/ 126 w 126"/>
                <a:gd name="T5" fmla="*/ 2 h 32"/>
                <a:gd name="T6" fmla="*/ 35 w 126"/>
                <a:gd name="T7" fmla="*/ 32 h 32"/>
                <a:gd name="T8" fmla="*/ 0 w 126"/>
                <a:gd name="T9" fmla="*/ 3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32"/>
                <a:gd name="T17" fmla="*/ 126 w 126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32">
                  <a:moveTo>
                    <a:pt x="0" y="30"/>
                  </a:moveTo>
                  <a:lnTo>
                    <a:pt x="90" y="0"/>
                  </a:lnTo>
                  <a:lnTo>
                    <a:pt x="126" y="2"/>
                  </a:lnTo>
                  <a:lnTo>
                    <a:pt x="35" y="3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5" name="Freeform 403"/>
            <p:cNvSpPr>
              <a:spLocks/>
            </p:cNvSpPr>
            <p:nvPr/>
          </p:nvSpPr>
          <p:spPr bwMode="auto">
            <a:xfrm>
              <a:off x="2578" y="3094"/>
              <a:ext cx="126" cy="31"/>
            </a:xfrm>
            <a:custGeom>
              <a:avLst/>
              <a:gdLst>
                <a:gd name="T0" fmla="*/ 0 w 126"/>
                <a:gd name="T1" fmla="*/ 29 h 31"/>
                <a:gd name="T2" fmla="*/ 91 w 126"/>
                <a:gd name="T3" fmla="*/ 0 h 31"/>
                <a:gd name="T4" fmla="*/ 126 w 126"/>
                <a:gd name="T5" fmla="*/ 2 h 31"/>
                <a:gd name="T6" fmla="*/ 36 w 126"/>
                <a:gd name="T7" fmla="*/ 31 h 31"/>
                <a:gd name="T8" fmla="*/ 0 w 126"/>
                <a:gd name="T9" fmla="*/ 2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31"/>
                <a:gd name="T17" fmla="*/ 126 w 126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31">
                  <a:moveTo>
                    <a:pt x="0" y="29"/>
                  </a:moveTo>
                  <a:lnTo>
                    <a:pt x="91" y="0"/>
                  </a:lnTo>
                  <a:lnTo>
                    <a:pt x="126" y="2"/>
                  </a:lnTo>
                  <a:lnTo>
                    <a:pt x="36" y="3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6" name="Freeform 404"/>
            <p:cNvSpPr>
              <a:spLocks/>
            </p:cNvSpPr>
            <p:nvPr/>
          </p:nvSpPr>
          <p:spPr bwMode="auto">
            <a:xfrm>
              <a:off x="2616" y="3097"/>
              <a:ext cx="126" cy="32"/>
            </a:xfrm>
            <a:custGeom>
              <a:avLst/>
              <a:gdLst>
                <a:gd name="T0" fmla="*/ 0 w 126"/>
                <a:gd name="T1" fmla="*/ 30 h 32"/>
                <a:gd name="T2" fmla="*/ 91 w 126"/>
                <a:gd name="T3" fmla="*/ 0 h 32"/>
                <a:gd name="T4" fmla="*/ 126 w 126"/>
                <a:gd name="T5" fmla="*/ 2 h 32"/>
                <a:gd name="T6" fmla="*/ 37 w 126"/>
                <a:gd name="T7" fmla="*/ 32 h 32"/>
                <a:gd name="T8" fmla="*/ 0 w 126"/>
                <a:gd name="T9" fmla="*/ 3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32"/>
                <a:gd name="T17" fmla="*/ 126 w 126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32">
                  <a:moveTo>
                    <a:pt x="0" y="30"/>
                  </a:moveTo>
                  <a:lnTo>
                    <a:pt x="91" y="0"/>
                  </a:lnTo>
                  <a:lnTo>
                    <a:pt x="126" y="2"/>
                  </a:lnTo>
                  <a:lnTo>
                    <a:pt x="37" y="3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7" name="Freeform 405"/>
            <p:cNvSpPr>
              <a:spLocks/>
            </p:cNvSpPr>
            <p:nvPr/>
          </p:nvSpPr>
          <p:spPr bwMode="auto">
            <a:xfrm>
              <a:off x="2614" y="3096"/>
              <a:ext cx="126" cy="31"/>
            </a:xfrm>
            <a:custGeom>
              <a:avLst/>
              <a:gdLst>
                <a:gd name="T0" fmla="*/ 0 w 126"/>
                <a:gd name="T1" fmla="*/ 29 h 31"/>
                <a:gd name="T2" fmla="*/ 90 w 126"/>
                <a:gd name="T3" fmla="*/ 0 h 31"/>
                <a:gd name="T4" fmla="*/ 126 w 126"/>
                <a:gd name="T5" fmla="*/ 1 h 31"/>
                <a:gd name="T6" fmla="*/ 37 w 126"/>
                <a:gd name="T7" fmla="*/ 31 h 31"/>
                <a:gd name="T8" fmla="*/ 0 w 126"/>
                <a:gd name="T9" fmla="*/ 29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31"/>
                <a:gd name="T17" fmla="*/ 126 w 126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31">
                  <a:moveTo>
                    <a:pt x="0" y="29"/>
                  </a:moveTo>
                  <a:lnTo>
                    <a:pt x="90" y="0"/>
                  </a:lnTo>
                  <a:lnTo>
                    <a:pt x="126" y="1"/>
                  </a:lnTo>
                  <a:lnTo>
                    <a:pt x="37" y="3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8" name="Freeform 406"/>
            <p:cNvSpPr>
              <a:spLocks/>
            </p:cNvSpPr>
            <p:nvPr/>
          </p:nvSpPr>
          <p:spPr bwMode="auto">
            <a:xfrm>
              <a:off x="2653" y="3099"/>
              <a:ext cx="128" cy="199"/>
            </a:xfrm>
            <a:custGeom>
              <a:avLst/>
              <a:gdLst>
                <a:gd name="T0" fmla="*/ 0 w 128"/>
                <a:gd name="T1" fmla="*/ 30 h 199"/>
                <a:gd name="T2" fmla="*/ 89 w 128"/>
                <a:gd name="T3" fmla="*/ 0 h 199"/>
                <a:gd name="T4" fmla="*/ 128 w 128"/>
                <a:gd name="T5" fmla="*/ 167 h 199"/>
                <a:gd name="T6" fmla="*/ 40 w 128"/>
                <a:gd name="T7" fmla="*/ 199 h 199"/>
                <a:gd name="T8" fmla="*/ 0 w 128"/>
                <a:gd name="T9" fmla="*/ 30 h 1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99"/>
                <a:gd name="T17" fmla="*/ 128 w 128"/>
                <a:gd name="T18" fmla="*/ 199 h 1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99">
                  <a:moveTo>
                    <a:pt x="0" y="30"/>
                  </a:moveTo>
                  <a:lnTo>
                    <a:pt x="89" y="0"/>
                  </a:lnTo>
                  <a:lnTo>
                    <a:pt x="128" y="167"/>
                  </a:lnTo>
                  <a:lnTo>
                    <a:pt x="40" y="199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9" name="Freeform 407"/>
            <p:cNvSpPr>
              <a:spLocks/>
            </p:cNvSpPr>
            <p:nvPr/>
          </p:nvSpPr>
          <p:spPr bwMode="auto">
            <a:xfrm>
              <a:off x="2651" y="3097"/>
              <a:ext cx="127" cy="200"/>
            </a:xfrm>
            <a:custGeom>
              <a:avLst/>
              <a:gdLst>
                <a:gd name="T0" fmla="*/ 0 w 127"/>
                <a:gd name="T1" fmla="*/ 30 h 200"/>
                <a:gd name="T2" fmla="*/ 89 w 127"/>
                <a:gd name="T3" fmla="*/ 0 h 200"/>
                <a:gd name="T4" fmla="*/ 127 w 127"/>
                <a:gd name="T5" fmla="*/ 168 h 200"/>
                <a:gd name="T6" fmla="*/ 39 w 127"/>
                <a:gd name="T7" fmla="*/ 200 h 200"/>
                <a:gd name="T8" fmla="*/ 0 w 127"/>
                <a:gd name="T9" fmla="*/ 3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200"/>
                <a:gd name="T17" fmla="*/ 127 w 127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200">
                  <a:moveTo>
                    <a:pt x="0" y="30"/>
                  </a:moveTo>
                  <a:lnTo>
                    <a:pt x="89" y="0"/>
                  </a:lnTo>
                  <a:lnTo>
                    <a:pt x="127" y="168"/>
                  </a:lnTo>
                  <a:lnTo>
                    <a:pt x="39" y="200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0" name="Freeform 408"/>
            <p:cNvSpPr>
              <a:spLocks/>
            </p:cNvSpPr>
            <p:nvPr/>
          </p:nvSpPr>
          <p:spPr bwMode="auto">
            <a:xfrm>
              <a:off x="2693" y="3266"/>
              <a:ext cx="123" cy="34"/>
            </a:xfrm>
            <a:custGeom>
              <a:avLst/>
              <a:gdLst>
                <a:gd name="T0" fmla="*/ 0 w 123"/>
                <a:gd name="T1" fmla="*/ 32 h 34"/>
                <a:gd name="T2" fmla="*/ 88 w 123"/>
                <a:gd name="T3" fmla="*/ 0 h 34"/>
                <a:gd name="T4" fmla="*/ 123 w 123"/>
                <a:gd name="T5" fmla="*/ 1 h 34"/>
                <a:gd name="T6" fmla="*/ 37 w 123"/>
                <a:gd name="T7" fmla="*/ 34 h 34"/>
                <a:gd name="T8" fmla="*/ 0 w 123"/>
                <a:gd name="T9" fmla="*/ 3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34"/>
                <a:gd name="T17" fmla="*/ 123 w 123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34">
                  <a:moveTo>
                    <a:pt x="0" y="32"/>
                  </a:moveTo>
                  <a:lnTo>
                    <a:pt x="88" y="0"/>
                  </a:lnTo>
                  <a:lnTo>
                    <a:pt x="123" y="1"/>
                  </a:lnTo>
                  <a:lnTo>
                    <a:pt x="37" y="3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1" name="Freeform 409"/>
            <p:cNvSpPr>
              <a:spLocks/>
            </p:cNvSpPr>
            <p:nvPr/>
          </p:nvSpPr>
          <p:spPr bwMode="auto">
            <a:xfrm>
              <a:off x="2690" y="3265"/>
              <a:ext cx="124" cy="34"/>
            </a:xfrm>
            <a:custGeom>
              <a:avLst/>
              <a:gdLst>
                <a:gd name="T0" fmla="*/ 0 w 124"/>
                <a:gd name="T1" fmla="*/ 32 h 34"/>
                <a:gd name="T2" fmla="*/ 88 w 124"/>
                <a:gd name="T3" fmla="*/ 0 h 34"/>
                <a:gd name="T4" fmla="*/ 124 w 124"/>
                <a:gd name="T5" fmla="*/ 1 h 34"/>
                <a:gd name="T6" fmla="*/ 37 w 124"/>
                <a:gd name="T7" fmla="*/ 34 h 34"/>
                <a:gd name="T8" fmla="*/ 0 w 124"/>
                <a:gd name="T9" fmla="*/ 3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"/>
                <a:gd name="T16" fmla="*/ 0 h 34"/>
                <a:gd name="T17" fmla="*/ 124 w 124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" h="34">
                  <a:moveTo>
                    <a:pt x="0" y="32"/>
                  </a:moveTo>
                  <a:lnTo>
                    <a:pt x="88" y="0"/>
                  </a:lnTo>
                  <a:lnTo>
                    <a:pt x="124" y="1"/>
                  </a:lnTo>
                  <a:lnTo>
                    <a:pt x="37" y="34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2" name="Freeform 410"/>
            <p:cNvSpPr>
              <a:spLocks/>
            </p:cNvSpPr>
            <p:nvPr/>
          </p:nvSpPr>
          <p:spPr bwMode="auto">
            <a:xfrm>
              <a:off x="2730" y="3267"/>
              <a:ext cx="122" cy="35"/>
            </a:xfrm>
            <a:custGeom>
              <a:avLst/>
              <a:gdLst>
                <a:gd name="T0" fmla="*/ 0 w 122"/>
                <a:gd name="T1" fmla="*/ 33 h 35"/>
                <a:gd name="T2" fmla="*/ 86 w 122"/>
                <a:gd name="T3" fmla="*/ 0 h 35"/>
                <a:gd name="T4" fmla="*/ 122 w 122"/>
                <a:gd name="T5" fmla="*/ 2 h 35"/>
                <a:gd name="T6" fmla="*/ 35 w 122"/>
                <a:gd name="T7" fmla="*/ 35 h 35"/>
                <a:gd name="T8" fmla="*/ 0 w 122"/>
                <a:gd name="T9" fmla="*/ 3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35"/>
                <a:gd name="T17" fmla="*/ 122 w 122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35">
                  <a:moveTo>
                    <a:pt x="0" y="33"/>
                  </a:moveTo>
                  <a:lnTo>
                    <a:pt x="86" y="0"/>
                  </a:lnTo>
                  <a:lnTo>
                    <a:pt x="122" y="2"/>
                  </a:lnTo>
                  <a:lnTo>
                    <a:pt x="35" y="3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3" name="Freeform 411"/>
            <p:cNvSpPr>
              <a:spLocks/>
            </p:cNvSpPr>
            <p:nvPr/>
          </p:nvSpPr>
          <p:spPr bwMode="auto">
            <a:xfrm>
              <a:off x="2727" y="3266"/>
              <a:ext cx="122" cy="35"/>
            </a:xfrm>
            <a:custGeom>
              <a:avLst/>
              <a:gdLst>
                <a:gd name="T0" fmla="*/ 0 w 122"/>
                <a:gd name="T1" fmla="*/ 33 h 35"/>
                <a:gd name="T2" fmla="*/ 87 w 122"/>
                <a:gd name="T3" fmla="*/ 0 h 35"/>
                <a:gd name="T4" fmla="*/ 122 w 122"/>
                <a:gd name="T5" fmla="*/ 2 h 35"/>
                <a:gd name="T6" fmla="*/ 36 w 122"/>
                <a:gd name="T7" fmla="*/ 35 h 35"/>
                <a:gd name="T8" fmla="*/ 0 w 122"/>
                <a:gd name="T9" fmla="*/ 3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35"/>
                <a:gd name="T17" fmla="*/ 122 w 122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35">
                  <a:moveTo>
                    <a:pt x="0" y="33"/>
                  </a:moveTo>
                  <a:lnTo>
                    <a:pt x="87" y="0"/>
                  </a:lnTo>
                  <a:lnTo>
                    <a:pt x="122" y="2"/>
                  </a:lnTo>
                  <a:lnTo>
                    <a:pt x="36" y="35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4" name="Freeform 412"/>
            <p:cNvSpPr>
              <a:spLocks/>
            </p:cNvSpPr>
            <p:nvPr/>
          </p:nvSpPr>
          <p:spPr bwMode="auto">
            <a:xfrm>
              <a:off x="2765" y="3269"/>
              <a:ext cx="122" cy="35"/>
            </a:xfrm>
            <a:custGeom>
              <a:avLst/>
              <a:gdLst>
                <a:gd name="T0" fmla="*/ 0 w 122"/>
                <a:gd name="T1" fmla="*/ 33 h 35"/>
                <a:gd name="T2" fmla="*/ 87 w 122"/>
                <a:gd name="T3" fmla="*/ 0 h 35"/>
                <a:gd name="T4" fmla="*/ 122 w 122"/>
                <a:gd name="T5" fmla="*/ 2 h 35"/>
                <a:gd name="T6" fmla="*/ 37 w 122"/>
                <a:gd name="T7" fmla="*/ 35 h 35"/>
                <a:gd name="T8" fmla="*/ 0 w 122"/>
                <a:gd name="T9" fmla="*/ 3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35"/>
                <a:gd name="T17" fmla="*/ 122 w 122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35">
                  <a:moveTo>
                    <a:pt x="0" y="33"/>
                  </a:moveTo>
                  <a:lnTo>
                    <a:pt x="87" y="0"/>
                  </a:lnTo>
                  <a:lnTo>
                    <a:pt x="122" y="2"/>
                  </a:lnTo>
                  <a:lnTo>
                    <a:pt x="37" y="3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5" name="Freeform 413"/>
            <p:cNvSpPr>
              <a:spLocks/>
            </p:cNvSpPr>
            <p:nvPr/>
          </p:nvSpPr>
          <p:spPr bwMode="auto">
            <a:xfrm>
              <a:off x="2763" y="3268"/>
              <a:ext cx="122" cy="35"/>
            </a:xfrm>
            <a:custGeom>
              <a:avLst/>
              <a:gdLst>
                <a:gd name="T0" fmla="*/ 0 w 122"/>
                <a:gd name="T1" fmla="*/ 33 h 35"/>
                <a:gd name="T2" fmla="*/ 86 w 122"/>
                <a:gd name="T3" fmla="*/ 0 h 35"/>
                <a:gd name="T4" fmla="*/ 122 w 122"/>
                <a:gd name="T5" fmla="*/ 2 h 35"/>
                <a:gd name="T6" fmla="*/ 37 w 122"/>
                <a:gd name="T7" fmla="*/ 35 h 35"/>
                <a:gd name="T8" fmla="*/ 0 w 122"/>
                <a:gd name="T9" fmla="*/ 3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35"/>
                <a:gd name="T17" fmla="*/ 122 w 122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35">
                  <a:moveTo>
                    <a:pt x="0" y="33"/>
                  </a:moveTo>
                  <a:lnTo>
                    <a:pt x="86" y="0"/>
                  </a:lnTo>
                  <a:lnTo>
                    <a:pt x="122" y="2"/>
                  </a:lnTo>
                  <a:lnTo>
                    <a:pt x="37" y="35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6" name="Freeform 414"/>
            <p:cNvSpPr>
              <a:spLocks/>
            </p:cNvSpPr>
            <p:nvPr/>
          </p:nvSpPr>
          <p:spPr bwMode="auto">
            <a:xfrm>
              <a:off x="2802" y="3108"/>
              <a:ext cx="119" cy="196"/>
            </a:xfrm>
            <a:custGeom>
              <a:avLst/>
              <a:gdLst>
                <a:gd name="T0" fmla="*/ 0 w 119"/>
                <a:gd name="T1" fmla="*/ 196 h 196"/>
                <a:gd name="T2" fmla="*/ 85 w 119"/>
                <a:gd name="T3" fmla="*/ 163 h 196"/>
                <a:gd name="T4" fmla="*/ 119 w 119"/>
                <a:gd name="T5" fmla="*/ 0 h 196"/>
                <a:gd name="T6" fmla="*/ 33 w 119"/>
                <a:gd name="T7" fmla="*/ 30 h 196"/>
                <a:gd name="T8" fmla="*/ 0 w 119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196"/>
                <a:gd name="T17" fmla="*/ 119 w 119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196">
                  <a:moveTo>
                    <a:pt x="0" y="196"/>
                  </a:moveTo>
                  <a:lnTo>
                    <a:pt x="85" y="163"/>
                  </a:lnTo>
                  <a:lnTo>
                    <a:pt x="119" y="0"/>
                  </a:lnTo>
                  <a:lnTo>
                    <a:pt x="33" y="3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6A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7" name="Freeform 415"/>
            <p:cNvSpPr>
              <a:spLocks/>
            </p:cNvSpPr>
            <p:nvPr/>
          </p:nvSpPr>
          <p:spPr bwMode="auto">
            <a:xfrm>
              <a:off x="2800" y="3106"/>
              <a:ext cx="118" cy="197"/>
            </a:xfrm>
            <a:custGeom>
              <a:avLst/>
              <a:gdLst>
                <a:gd name="T0" fmla="*/ 0 w 118"/>
                <a:gd name="T1" fmla="*/ 197 h 197"/>
                <a:gd name="T2" fmla="*/ 85 w 118"/>
                <a:gd name="T3" fmla="*/ 164 h 197"/>
                <a:gd name="T4" fmla="*/ 118 w 118"/>
                <a:gd name="T5" fmla="*/ 0 h 197"/>
                <a:gd name="T6" fmla="*/ 33 w 118"/>
                <a:gd name="T7" fmla="*/ 30 h 197"/>
                <a:gd name="T8" fmla="*/ 0 w 118"/>
                <a:gd name="T9" fmla="*/ 197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197"/>
                <a:gd name="T17" fmla="*/ 118 w 118"/>
                <a:gd name="T18" fmla="*/ 197 h 1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197">
                  <a:moveTo>
                    <a:pt x="0" y="197"/>
                  </a:moveTo>
                  <a:lnTo>
                    <a:pt x="85" y="164"/>
                  </a:lnTo>
                  <a:lnTo>
                    <a:pt x="118" y="0"/>
                  </a:lnTo>
                  <a:lnTo>
                    <a:pt x="33" y="30"/>
                  </a:lnTo>
                  <a:lnTo>
                    <a:pt x="0" y="197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8" name="Freeform 416"/>
            <p:cNvSpPr>
              <a:spLocks/>
            </p:cNvSpPr>
            <p:nvPr/>
          </p:nvSpPr>
          <p:spPr bwMode="auto">
            <a:xfrm>
              <a:off x="2835" y="3108"/>
              <a:ext cx="123" cy="32"/>
            </a:xfrm>
            <a:custGeom>
              <a:avLst/>
              <a:gdLst>
                <a:gd name="T0" fmla="*/ 0 w 123"/>
                <a:gd name="T1" fmla="*/ 30 h 32"/>
                <a:gd name="T2" fmla="*/ 86 w 123"/>
                <a:gd name="T3" fmla="*/ 0 h 32"/>
                <a:gd name="T4" fmla="*/ 123 w 123"/>
                <a:gd name="T5" fmla="*/ 2 h 32"/>
                <a:gd name="T6" fmla="*/ 36 w 123"/>
                <a:gd name="T7" fmla="*/ 32 h 32"/>
                <a:gd name="T8" fmla="*/ 0 w 123"/>
                <a:gd name="T9" fmla="*/ 3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32"/>
                <a:gd name="T17" fmla="*/ 123 w 123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32">
                  <a:moveTo>
                    <a:pt x="0" y="30"/>
                  </a:moveTo>
                  <a:lnTo>
                    <a:pt x="86" y="0"/>
                  </a:lnTo>
                  <a:lnTo>
                    <a:pt x="123" y="2"/>
                  </a:lnTo>
                  <a:lnTo>
                    <a:pt x="36" y="3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9" name="Freeform 417"/>
            <p:cNvSpPr>
              <a:spLocks/>
            </p:cNvSpPr>
            <p:nvPr/>
          </p:nvSpPr>
          <p:spPr bwMode="auto">
            <a:xfrm>
              <a:off x="2833" y="3106"/>
              <a:ext cx="122" cy="32"/>
            </a:xfrm>
            <a:custGeom>
              <a:avLst/>
              <a:gdLst>
                <a:gd name="T0" fmla="*/ 0 w 122"/>
                <a:gd name="T1" fmla="*/ 30 h 32"/>
                <a:gd name="T2" fmla="*/ 85 w 122"/>
                <a:gd name="T3" fmla="*/ 0 h 32"/>
                <a:gd name="T4" fmla="*/ 122 w 122"/>
                <a:gd name="T5" fmla="*/ 2 h 32"/>
                <a:gd name="T6" fmla="*/ 35 w 122"/>
                <a:gd name="T7" fmla="*/ 32 h 32"/>
                <a:gd name="T8" fmla="*/ 0 w 122"/>
                <a:gd name="T9" fmla="*/ 3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32"/>
                <a:gd name="T17" fmla="*/ 122 w 122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32">
                  <a:moveTo>
                    <a:pt x="0" y="30"/>
                  </a:moveTo>
                  <a:lnTo>
                    <a:pt x="85" y="0"/>
                  </a:lnTo>
                  <a:lnTo>
                    <a:pt x="122" y="2"/>
                  </a:lnTo>
                  <a:lnTo>
                    <a:pt x="35" y="32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0" name="Freeform 418"/>
            <p:cNvSpPr>
              <a:spLocks/>
            </p:cNvSpPr>
            <p:nvPr/>
          </p:nvSpPr>
          <p:spPr bwMode="auto">
            <a:xfrm>
              <a:off x="2871" y="3110"/>
              <a:ext cx="122" cy="32"/>
            </a:xfrm>
            <a:custGeom>
              <a:avLst/>
              <a:gdLst>
                <a:gd name="T0" fmla="*/ 0 w 122"/>
                <a:gd name="T1" fmla="*/ 30 h 32"/>
                <a:gd name="T2" fmla="*/ 87 w 122"/>
                <a:gd name="T3" fmla="*/ 0 h 32"/>
                <a:gd name="T4" fmla="*/ 122 w 122"/>
                <a:gd name="T5" fmla="*/ 2 h 32"/>
                <a:gd name="T6" fmla="*/ 37 w 122"/>
                <a:gd name="T7" fmla="*/ 32 h 32"/>
                <a:gd name="T8" fmla="*/ 0 w 122"/>
                <a:gd name="T9" fmla="*/ 3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32"/>
                <a:gd name="T17" fmla="*/ 122 w 122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32">
                  <a:moveTo>
                    <a:pt x="0" y="30"/>
                  </a:moveTo>
                  <a:lnTo>
                    <a:pt x="87" y="0"/>
                  </a:lnTo>
                  <a:lnTo>
                    <a:pt x="122" y="2"/>
                  </a:lnTo>
                  <a:lnTo>
                    <a:pt x="37" y="3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1" name="Freeform 419"/>
            <p:cNvSpPr>
              <a:spLocks/>
            </p:cNvSpPr>
            <p:nvPr/>
          </p:nvSpPr>
          <p:spPr bwMode="auto">
            <a:xfrm>
              <a:off x="2868" y="3108"/>
              <a:ext cx="123" cy="32"/>
            </a:xfrm>
            <a:custGeom>
              <a:avLst/>
              <a:gdLst>
                <a:gd name="T0" fmla="*/ 0 w 123"/>
                <a:gd name="T1" fmla="*/ 30 h 32"/>
                <a:gd name="T2" fmla="*/ 87 w 123"/>
                <a:gd name="T3" fmla="*/ 0 h 32"/>
                <a:gd name="T4" fmla="*/ 123 w 123"/>
                <a:gd name="T5" fmla="*/ 2 h 32"/>
                <a:gd name="T6" fmla="*/ 37 w 123"/>
                <a:gd name="T7" fmla="*/ 32 h 32"/>
                <a:gd name="T8" fmla="*/ 0 w 123"/>
                <a:gd name="T9" fmla="*/ 3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32"/>
                <a:gd name="T17" fmla="*/ 123 w 123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32">
                  <a:moveTo>
                    <a:pt x="0" y="30"/>
                  </a:moveTo>
                  <a:lnTo>
                    <a:pt x="87" y="0"/>
                  </a:lnTo>
                  <a:lnTo>
                    <a:pt x="123" y="2"/>
                  </a:lnTo>
                  <a:lnTo>
                    <a:pt x="37" y="32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2" name="Freeform 420"/>
            <p:cNvSpPr>
              <a:spLocks/>
            </p:cNvSpPr>
            <p:nvPr/>
          </p:nvSpPr>
          <p:spPr bwMode="auto">
            <a:xfrm>
              <a:off x="2908" y="3112"/>
              <a:ext cx="127" cy="530"/>
            </a:xfrm>
            <a:custGeom>
              <a:avLst/>
              <a:gdLst>
                <a:gd name="T0" fmla="*/ 0 w 127"/>
                <a:gd name="T1" fmla="*/ 30 h 530"/>
                <a:gd name="T2" fmla="*/ 85 w 127"/>
                <a:gd name="T3" fmla="*/ 0 h 530"/>
                <a:gd name="T4" fmla="*/ 127 w 127"/>
                <a:gd name="T5" fmla="*/ 493 h 530"/>
                <a:gd name="T6" fmla="*/ 43 w 127"/>
                <a:gd name="T7" fmla="*/ 530 h 530"/>
                <a:gd name="T8" fmla="*/ 0 w 127"/>
                <a:gd name="T9" fmla="*/ 30 h 5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530"/>
                <a:gd name="T17" fmla="*/ 127 w 127"/>
                <a:gd name="T18" fmla="*/ 530 h 5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530">
                  <a:moveTo>
                    <a:pt x="0" y="30"/>
                  </a:moveTo>
                  <a:lnTo>
                    <a:pt x="85" y="0"/>
                  </a:lnTo>
                  <a:lnTo>
                    <a:pt x="127" y="493"/>
                  </a:lnTo>
                  <a:lnTo>
                    <a:pt x="43" y="5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3" name="Freeform 421"/>
            <p:cNvSpPr>
              <a:spLocks/>
            </p:cNvSpPr>
            <p:nvPr/>
          </p:nvSpPr>
          <p:spPr bwMode="auto">
            <a:xfrm>
              <a:off x="2905" y="3110"/>
              <a:ext cx="128" cy="531"/>
            </a:xfrm>
            <a:custGeom>
              <a:avLst/>
              <a:gdLst>
                <a:gd name="T0" fmla="*/ 0 w 128"/>
                <a:gd name="T1" fmla="*/ 30 h 531"/>
                <a:gd name="T2" fmla="*/ 86 w 128"/>
                <a:gd name="T3" fmla="*/ 0 h 531"/>
                <a:gd name="T4" fmla="*/ 128 w 128"/>
                <a:gd name="T5" fmla="*/ 494 h 531"/>
                <a:gd name="T6" fmla="*/ 44 w 128"/>
                <a:gd name="T7" fmla="*/ 531 h 531"/>
                <a:gd name="T8" fmla="*/ 0 w 128"/>
                <a:gd name="T9" fmla="*/ 30 h 5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531"/>
                <a:gd name="T17" fmla="*/ 128 w 128"/>
                <a:gd name="T18" fmla="*/ 531 h 5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531">
                  <a:moveTo>
                    <a:pt x="0" y="30"/>
                  </a:moveTo>
                  <a:lnTo>
                    <a:pt x="86" y="0"/>
                  </a:lnTo>
                  <a:lnTo>
                    <a:pt x="128" y="494"/>
                  </a:lnTo>
                  <a:lnTo>
                    <a:pt x="44" y="531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4" name="Freeform 422"/>
            <p:cNvSpPr>
              <a:spLocks/>
            </p:cNvSpPr>
            <p:nvPr/>
          </p:nvSpPr>
          <p:spPr bwMode="auto">
            <a:xfrm>
              <a:off x="2951" y="3605"/>
              <a:ext cx="119" cy="39"/>
            </a:xfrm>
            <a:custGeom>
              <a:avLst/>
              <a:gdLst>
                <a:gd name="T0" fmla="*/ 0 w 119"/>
                <a:gd name="T1" fmla="*/ 37 h 39"/>
                <a:gd name="T2" fmla="*/ 84 w 119"/>
                <a:gd name="T3" fmla="*/ 0 h 39"/>
                <a:gd name="T4" fmla="*/ 119 w 119"/>
                <a:gd name="T5" fmla="*/ 2 h 39"/>
                <a:gd name="T6" fmla="*/ 37 w 119"/>
                <a:gd name="T7" fmla="*/ 39 h 39"/>
                <a:gd name="T8" fmla="*/ 0 w 119"/>
                <a:gd name="T9" fmla="*/ 3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39"/>
                <a:gd name="T17" fmla="*/ 119 w 119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39">
                  <a:moveTo>
                    <a:pt x="0" y="37"/>
                  </a:moveTo>
                  <a:lnTo>
                    <a:pt x="84" y="0"/>
                  </a:lnTo>
                  <a:lnTo>
                    <a:pt x="119" y="2"/>
                  </a:lnTo>
                  <a:lnTo>
                    <a:pt x="37" y="39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5" name="Freeform 423"/>
            <p:cNvSpPr>
              <a:spLocks/>
            </p:cNvSpPr>
            <p:nvPr/>
          </p:nvSpPr>
          <p:spPr bwMode="auto">
            <a:xfrm>
              <a:off x="2949" y="3604"/>
              <a:ext cx="118" cy="39"/>
            </a:xfrm>
            <a:custGeom>
              <a:avLst/>
              <a:gdLst>
                <a:gd name="T0" fmla="*/ 0 w 118"/>
                <a:gd name="T1" fmla="*/ 37 h 39"/>
                <a:gd name="T2" fmla="*/ 84 w 118"/>
                <a:gd name="T3" fmla="*/ 0 h 39"/>
                <a:gd name="T4" fmla="*/ 118 w 118"/>
                <a:gd name="T5" fmla="*/ 2 h 39"/>
                <a:gd name="T6" fmla="*/ 37 w 118"/>
                <a:gd name="T7" fmla="*/ 39 h 39"/>
                <a:gd name="T8" fmla="*/ 0 w 118"/>
                <a:gd name="T9" fmla="*/ 3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39"/>
                <a:gd name="T17" fmla="*/ 118 w 118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39">
                  <a:moveTo>
                    <a:pt x="0" y="37"/>
                  </a:moveTo>
                  <a:lnTo>
                    <a:pt x="84" y="0"/>
                  </a:lnTo>
                  <a:lnTo>
                    <a:pt x="118" y="2"/>
                  </a:lnTo>
                  <a:lnTo>
                    <a:pt x="37" y="39"/>
                  </a:lnTo>
                  <a:lnTo>
                    <a:pt x="0" y="37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6" name="Freeform 424"/>
            <p:cNvSpPr>
              <a:spLocks/>
            </p:cNvSpPr>
            <p:nvPr/>
          </p:nvSpPr>
          <p:spPr bwMode="auto">
            <a:xfrm>
              <a:off x="2988" y="3607"/>
              <a:ext cx="117" cy="40"/>
            </a:xfrm>
            <a:custGeom>
              <a:avLst/>
              <a:gdLst>
                <a:gd name="T0" fmla="*/ 0 w 117"/>
                <a:gd name="T1" fmla="*/ 37 h 40"/>
                <a:gd name="T2" fmla="*/ 82 w 117"/>
                <a:gd name="T3" fmla="*/ 0 h 40"/>
                <a:gd name="T4" fmla="*/ 117 w 117"/>
                <a:gd name="T5" fmla="*/ 2 h 40"/>
                <a:gd name="T6" fmla="*/ 36 w 117"/>
                <a:gd name="T7" fmla="*/ 40 h 40"/>
                <a:gd name="T8" fmla="*/ 0 w 117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"/>
                <a:gd name="T16" fmla="*/ 0 h 40"/>
                <a:gd name="T17" fmla="*/ 117 w 117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" h="40">
                  <a:moveTo>
                    <a:pt x="0" y="37"/>
                  </a:moveTo>
                  <a:lnTo>
                    <a:pt x="82" y="0"/>
                  </a:lnTo>
                  <a:lnTo>
                    <a:pt x="117" y="2"/>
                  </a:lnTo>
                  <a:lnTo>
                    <a:pt x="36" y="4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7" name="Freeform 425"/>
            <p:cNvSpPr>
              <a:spLocks/>
            </p:cNvSpPr>
            <p:nvPr/>
          </p:nvSpPr>
          <p:spPr bwMode="auto">
            <a:xfrm>
              <a:off x="2986" y="3606"/>
              <a:ext cx="117" cy="40"/>
            </a:xfrm>
            <a:custGeom>
              <a:avLst/>
              <a:gdLst>
                <a:gd name="T0" fmla="*/ 0 w 117"/>
                <a:gd name="T1" fmla="*/ 37 h 40"/>
                <a:gd name="T2" fmla="*/ 81 w 117"/>
                <a:gd name="T3" fmla="*/ 0 h 40"/>
                <a:gd name="T4" fmla="*/ 117 w 117"/>
                <a:gd name="T5" fmla="*/ 2 h 40"/>
                <a:gd name="T6" fmla="*/ 35 w 117"/>
                <a:gd name="T7" fmla="*/ 40 h 40"/>
                <a:gd name="T8" fmla="*/ 0 w 117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"/>
                <a:gd name="T16" fmla="*/ 0 h 40"/>
                <a:gd name="T17" fmla="*/ 117 w 117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" h="40">
                  <a:moveTo>
                    <a:pt x="0" y="37"/>
                  </a:moveTo>
                  <a:lnTo>
                    <a:pt x="81" y="0"/>
                  </a:lnTo>
                  <a:lnTo>
                    <a:pt x="117" y="2"/>
                  </a:lnTo>
                  <a:lnTo>
                    <a:pt x="35" y="40"/>
                  </a:lnTo>
                  <a:lnTo>
                    <a:pt x="0" y="37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8" name="Freeform 426"/>
            <p:cNvSpPr>
              <a:spLocks/>
            </p:cNvSpPr>
            <p:nvPr/>
          </p:nvSpPr>
          <p:spPr bwMode="auto">
            <a:xfrm>
              <a:off x="3024" y="3609"/>
              <a:ext cx="117" cy="40"/>
            </a:xfrm>
            <a:custGeom>
              <a:avLst/>
              <a:gdLst>
                <a:gd name="T0" fmla="*/ 0 w 117"/>
                <a:gd name="T1" fmla="*/ 38 h 40"/>
                <a:gd name="T2" fmla="*/ 81 w 117"/>
                <a:gd name="T3" fmla="*/ 0 h 40"/>
                <a:gd name="T4" fmla="*/ 117 w 117"/>
                <a:gd name="T5" fmla="*/ 3 h 40"/>
                <a:gd name="T6" fmla="*/ 37 w 117"/>
                <a:gd name="T7" fmla="*/ 40 h 40"/>
                <a:gd name="T8" fmla="*/ 0 w 117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"/>
                <a:gd name="T16" fmla="*/ 0 h 40"/>
                <a:gd name="T17" fmla="*/ 117 w 117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" h="40">
                  <a:moveTo>
                    <a:pt x="0" y="38"/>
                  </a:moveTo>
                  <a:lnTo>
                    <a:pt x="81" y="0"/>
                  </a:lnTo>
                  <a:lnTo>
                    <a:pt x="117" y="3"/>
                  </a:lnTo>
                  <a:lnTo>
                    <a:pt x="37" y="4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9" name="Freeform 427"/>
            <p:cNvSpPr>
              <a:spLocks/>
            </p:cNvSpPr>
            <p:nvPr/>
          </p:nvSpPr>
          <p:spPr bwMode="auto">
            <a:xfrm>
              <a:off x="3021" y="3608"/>
              <a:ext cx="117" cy="40"/>
            </a:xfrm>
            <a:custGeom>
              <a:avLst/>
              <a:gdLst>
                <a:gd name="T0" fmla="*/ 0 w 117"/>
                <a:gd name="T1" fmla="*/ 38 h 40"/>
                <a:gd name="T2" fmla="*/ 82 w 117"/>
                <a:gd name="T3" fmla="*/ 0 h 40"/>
                <a:gd name="T4" fmla="*/ 117 w 117"/>
                <a:gd name="T5" fmla="*/ 2 h 40"/>
                <a:gd name="T6" fmla="*/ 37 w 117"/>
                <a:gd name="T7" fmla="*/ 40 h 40"/>
                <a:gd name="T8" fmla="*/ 0 w 117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"/>
                <a:gd name="T16" fmla="*/ 0 h 40"/>
                <a:gd name="T17" fmla="*/ 117 w 117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" h="40">
                  <a:moveTo>
                    <a:pt x="0" y="38"/>
                  </a:moveTo>
                  <a:lnTo>
                    <a:pt x="82" y="0"/>
                  </a:lnTo>
                  <a:lnTo>
                    <a:pt x="117" y="2"/>
                  </a:lnTo>
                  <a:lnTo>
                    <a:pt x="37" y="40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0" name="Freeform 428"/>
            <p:cNvSpPr>
              <a:spLocks/>
            </p:cNvSpPr>
            <p:nvPr/>
          </p:nvSpPr>
          <p:spPr bwMode="auto">
            <a:xfrm>
              <a:off x="3061" y="3612"/>
              <a:ext cx="117" cy="40"/>
            </a:xfrm>
            <a:custGeom>
              <a:avLst/>
              <a:gdLst>
                <a:gd name="T0" fmla="*/ 0 w 117"/>
                <a:gd name="T1" fmla="*/ 37 h 40"/>
                <a:gd name="T2" fmla="*/ 80 w 117"/>
                <a:gd name="T3" fmla="*/ 0 h 40"/>
                <a:gd name="T4" fmla="*/ 117 w 117"/>
                <a:gd name="T5" fmla="*/ 2 h 40"/>
                <a:gd name="T6" fmla="*/ 35 w 117"/>
                <a:gd name="T7" fmla="*/ 40 h 40"/>
                <a:gd name="T8" fmla="*/ 0 w 117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"/>
                <a:gd name="T16" fmla="*/ 0 h 40"/>
                <a:gd name="T17" fmla="*/ 117 w 117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" h="40">
                  <a:moveTo>
                    <a:pt x="0" y="37"/>
                  </a:moveTo>
                  <a:lnTo>
                    <a:pt x="80" y="0"/>
                  </a:lnTo>
                  <a:lnTo>
                    <a:pt x="117" y="2"/>
                  </a:lnTo>
                  <a:lnTo>
                    <a:pt x="35" y="4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1" name="Freeform 429"/>
            <p:cNvSpPr>
              <a:spLocks/>
            </p:cNvSpPr>
            <p:nvPr/>
          </p:nvSpPr>
          <p:spPr bwMode="auto">
            <a:xfrm>
              <a:off x="3058" y="3610"/>
              <a:ext cx="117" cy="40"/>
            </a:xfrm>
            <a:custGeom>
              <a:avLst/>
              <a:gdLst>
                <a:gd name="T0" fmla="*/ 0 w 117"/>
                <a:gd name="T1" fmla="*/ 38 h 40"/>
                <a:gd name="T2" fmla="*/ 80 w 117"/>
                <a:gd name="T3" fmla="*/ 0 h 40"/>
                <a:gd name="T4" fmla="*/ 117 w 117"/>
                <a:gd name="T5" fmla="*/ 2 h 40"/>
                <a:gd name="T6" fmla="*/ 36 w 117"/>
                <a:gd name="T7" fmla="*/ 40 h 40"/>
                <a:gd name="T8" fmla="*/ 0 w 117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"/>
                <a:gd name="T16" fmla="*/ 0 h 40"/>
                <a:gd name="T17" fmla="*/ 117 w 117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" h="40">
                  <a:moveTo>
                    <a:pt x="0" y="38"/>
                  </a:moveTo>
                  <a:lnTo>
                    <a:pt x="80" y="0"/>
                  </a:lnTo>
                  <a:lnTo>
                    <a:pt x="117" y="2"/>
                  </a:lnTo>
                  <a:lnTo>
                    <a:pt x="36" y="40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2" name="Freeform 430"/>
            <p:cNvSpPr>
              <a:spLocks/>
            </p:cNvSpPr>
            <p:nvPr/>
          </p:nvSpPr>
          <p:spPr bwMode="auto">
            <a:xfrm>
              <a:off x="3096" y="3614"/>
              <a:ext cx="117" cy="40"/>
            </a:xfrm>
            <a:custGeom>
              <a:avLst/>
              <a:gdLst>
                <a:gd name="T0" fmla="*/ 0 w 117"/>
                <a:gd name="T1" fmla="*/ 38 h 40"/>
                <a:gd name="T2" fmla="*/ 82 w 117"/>
                <a:gd name="T3" fmla="*/ 0 h 40"/>
                <a:gd name="T4" fmla="*/ 117 w 117"/>
                <a:gd name="T5" fmla="*/ 2 h 40"/>
                <a:gd name="T6" fmla="*/ 37 w 117"/>
                <a:gd name="T7" fmla="*/ 40 h 40"/>
                <a:gd name="T8" fmla="*/ 0 w 117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"/>
                <a:gd name="T16" fmla="*/ 0 h 40"/>
                <a:gd name="T17" fmla="*/ 117 w 117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" h="40">
                  <a:moveTo>
                    <a:pt x="0" y="38"/>
                  </a:moveTo>
                  <a:lnTo>
                    <a:pt x="82" y="0"/>
                  </a:lnTo>
                  <a:lnTo>
                    <a:pt x="117" y="2"/>
                  </a:lnTo>
                  <a:lnTo>
                    <a:pt x="37" y="4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3" name="Freeform 431"/>
            <p:cNvSpPr>
              <a:spLocks/>
            </p:cNvSpPr>
            <p:nvPr/>
          </p:nvSpPr>
          <p:spPr bwMode="auto">
            <a:xfrm>
              <a:off x="3094" y="3612"/>
              <a:ext cx="117" cy="40"/>
            </a:xfrm>
            <a:custGeom>
              <a:avLst/>
              <a:gdLst>
                <a:gd name="T0" fmla="*/ 0 w 117"/>
                <a:gd name="T1" fmla="*/ 38 h 40"/>
                <a:gd name="T2" fmla="*/ 81 w 117"/>
                <a:gd name="T3" fmla="*/ 0 h 40"/>
                <a:gd name="T4" fmla="*/ 117 w 117"/>
                <a:gd name="T5" fmla="*/ 2 h 40"/>
                <a:gd name="T6" fmla="*/ 37 w 117"/>
                <a:gd name="T7" fmla="*/ 40 h 40"/>
                <a:gd name="T8" fmla="*/ 0 w 117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"/>
                <a:gd name="T16" fmla="*/ 0 h 40"/>
                <a:gd name="T17" fmla="*/ 117 w 117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" h="40">
                  <a:moveTo>
                    <a:pt x="0" y="38"/>
                  </a:moveTo>
                  <a:lnTo>
                    <a:pt x="81" y="0"/>
                  </a:lnTo>
                  <a:lnTo>
                    <a:pt x="117" y="2"/>
                  </a:lnTo>
                  <a:lnTo>
                    <a:pt x="37" y="40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4" name="Freeform 432"/>
            <p:cNvSpPr>
              <a:spLocks/>
            </p:cNvSpPr>
            <p:nvPr/>
          </p:nvSpPr>
          <p:spPr bwMode="auto">
            <a:xfrm>
              <a:off x="3133" y="3616"/>
              <a:ext cx="116" cy="41"/>
            </a:xfrm>
            <a:custGeom>
              <a:avLst/>
              <a:gdLst>
                <a:gd name="T0" fmla="*/ 0 w 116"/>
                <a:gd name="T1" fmla="*/ 38 h 41"/>
                <a:gd name="T2" fmla="*/ 80 w 116"/>
                <a:gd name="T3" fmla="*/ 0 h 41"/>
                <a:gd name="T4" fmla="*/ 116 w 116"/>
                <a:gd name="T5" fmla="*/ 3 h 41"/>
                <a:gd name="T6" fmla="*/ 36 w 116"/>
                <a:gd name="T7" fmla="*/ 41 h 41"/>
                <a:gd name="T8" fmla="*/ 0 w 116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41"/>
                <a:gd name="T17" fmla="*/ 116 w 116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41">
                  <a:moveTo>
                    <a:pt x="0" y="38"/>
                  </a:moveTo>
                  <a:lnTo>
                    <a:pt x="80" y="0"/>
                  </a:lnTo>
                  <a:lnTo>
                    <a:pt x="116" y="3"/>
                  </a:lnTo>
                  <a:lnTo>
                    <a:pt x="36" y="4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5" name="Freeform 433"/>
            <p:cNvSpPr>
              <a:spLocks/>
            </p:cNvSpPr>
            <p:nvPr/>
          </p:nvSpPr>
          <p:spPr bwMode="auto">
            <a:xfrm>
              <a:off x="3131" y="3614"/>
              <a:ext cx="115" cy="41"/>
            </a:xfrm>
            <a:custGeom>
              <a:avLst/>
              <a:gdLst>
                <a:gd name="T0" fmla="*/ 0 w 115"/>
                <a:gd name="T1" fmla="*/ 38 h 41"/>
                <a:gd name="T2" fmla="*/ 80 w 115"/>
                <a:gd name="T3" fmla="*/ 0 h 41"/>
                <a:gd name="T4" fmla="*/ 115 w 115"/>
                <a:gd name="T5" fmla="*/ 3 h 41"/>
                <a:gd name="T6" fmla="*/ 35 w 115"/>
                <a:gd name="T7" fmla="*/ 41 h 41"/>
                <a:gd name="T8" fmla="*/ 0 w 115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41"/>
                <a:gd name="T17" fmla="*/ 115 w 115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41">
                  <a:moveTo>
                    <a:pt x="0" y="38"/>
                  </a:moveTo>
                  <a:lnTo>
                    <a:pt x="80" y="0"/>
                  </a:lnTo>
                  <a:lnTo>
                    <a:pt x="115" y="3"/>
                  </a:lnTo>
                  <a:lnTo>
                    <a:pt x="35" y="41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6" name="Freeform 434"/>
            <p:cNvSpPr>
              <a:spLocks/>
            </p:cNvSpPr>
            <p:nvPr/>
          </p:nvSpPr>
          <p:spPr bwMode="auto">
            <a:xfrm>
              <a:off x="3169" y="3619"/>
              <a:ext cx="116" cy="40"/>
            </a:xfrm>
            <a:custGeom>
              <a:avLst/>
              <a:gdLst>
                <a:gd name="T0" fmla="*/ 0 w 116"/>
                <a:gd name="T1" fmla="*/ 38 h 40"/>
                <a:gd name="T2" fmla="*/ 80 w 116"/>
                <a:gd name="T3" fmla="*/ 0 h 40"/>
                <a:gd name="T4" fmla="*/ 116 w 116"/>
                <a:gd name="T5" fmla="*/ 2 h 40"/>
                <a:gd name="T6" fmla="*/ 37 w 116"/>
                <a:gd name="T7" fmla="*/ 40 h 40"/>
                <a:gd name="T8" fmla="*/ 0 w 116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40"/>
                <a:gd name="T17" fmla="*/ 116 w 116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40">
                  <a:moveTo>
                    <a:pt x="0" y="38"/>
                  </a:moveTo>
                  <a:lnTo>
                    <a:pt x="80" y="0"/>
                  </a:lnTo>
                  <a:lnTo>
                    <a:pt x="116" y="2"/>
                  </a:lnTo>
                  <a:lnTo>
                    <a:pt x="37" y="4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7" name="Freeform 435"/>
            <p:cNvSpPr>
              <a:spLocks/>
            </p:cNvSpPr>
            <p:nvPr/>
          </p:nvSpPr>
          <p:spPr bwMode="auto">
            <a:xfrm>
              <a:off x="3166" y="3617"/>
              <a:ext cx="116" cy="40"/>
            </a:xfrm>
            <a:custGeom>
              <a:avLst/>
              <a:gdLst>
                <a:gd name="T0" fmla="*/ 0 w 116"/>
                <a:gd name="T1" fmla="*/ 38 h 40"/>
                <a:gd name="T2" fmla="*/ 80 w 116"/>
                <a:gd name="T3" fmla="*/ 0 h 40"/>
                <a:gd name="T4" fmla="*/ 116 w 116"/>
                <a:gd name="T5" fmla="*/ 2 h 40"/>
                <a:gd name="T6" fmla="*/ 37 w 116"/>
                <a:gd name="T7" fmla="*/ 40 h 40"/>
                <a:gd name="T8" fmla="*/ 0 w 116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40"/>
                <a:gd name="T17" fmla="*/ 116 w 116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40">
                  <a:moveTo>
                    <a:pt x="0" y="38"/>
                  </a:moveTo>
                  <a:lnTo>
                    <a:pt x="80" y="0"/>
                  </a:lnTo>
                  <a:lnTo>
                    <a:pt x="116" y="2"/>
                  </a:lnTo>
                  <a:lnTo>
                    <a:pt x="37" y="40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8" name="Freeform 436"/>
            <p:cNvSpPr>
              <a:spLocks/>
            </p:cNvSpPr>
            <p:nvPr/>
          </p:nvSpPr>
          <p:spPr bwMode="auto">
            <a:xfrm>
              <a:off x="3206" y="3621"/>
              <a:ext cx="116" cy="40"/>
            </a:xfrm>
            <a:custGeom>
              <a:avLst/>
              <a:gdLst>
                <a:gd name="T0" fmla="*/ 0 w 116"/>
                <a:gd name="T1" fmla="*/ 38 h 40"/>
                <a:gd name="T2" fmla="*/ 79 w 116"/>
                <a:gd name="T3" fmla="*/ 0 h 40"/>
                <a:gd name="T4" fmla="*/ 116 w 116"/>
                <a:gd name="T5" fmla="*/ 2 h 40"/>
                <a:gd name="T6" fmla="*/ 37 w 116"/>
                <a:gd name="T7" fmla="*/ 40 h 40"/>
                <a:gd name="T8" fmla="*/ 0 w 116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40"/>
                <a:gd name="T17" fmla="*/ 116 w 116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40">
                  <a:moveTo>
                    <a:pt x="0" y="38"/>
                  </a:moveTo>
                  <a:lnTo>
                    <a:pt x="79" y="0"/>
                  </a:lnTo>
                  <a:lnTo>
                    <a:pt x="116" y="2"/>
                  </a:lnTo>
                  <a:lnTo>
                    <a:pt x="37" y="4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9" name="Freeform 437"/>
            <p:cNvSpPr>
              <a:spLocks/>
            </p:cNvSpPr>
            <p:nvPr/>
          </p:nvSpPr>
          <p:spPr bwMode="auto">
            <a:xfrm>
              <a:off x="3203" y="3619"/>
              <a:ext cx="116" cy="41"/>
            </a:xfrm>
            <a:custGeom>
              <a:avLst/>
              <a:gdLst>
                <a:gd name="T0" fmla="*/ 0 w 116"/>
                <a:gd name="T1" fmla="*/ 38 h 41"/>
                <a:gd name="T2" fmla="*/ 79 w 116"/>
                <a:gd name="T3" fmla="*/ 0 h 41"/>
                <a:gd name="T4" fmla="*/ 116 w 116"/>
                <a:gd name="T5" fmla="*/ 3 h 41"/>
                <a:gd name="T6" fmla="*/ 37 w 116"/>
                <a:gd name="T7" fmla="*/ 41 h 41"/>
                <a:gd name="T8" fmla="*/ 0 w 116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41"/>
                <a:gd name="T17" fmla="*/ 116 w 116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41">
                  <a:moveTo>
                    <a:pt x="0" y="38"/>
                  </a:moveTo>
                  <a:lnTo>
                    <a:pt x="79" y="0"/>
                  </a:lnTo>
                  <a:lnTo>
                    <a:pt x="116" y="3"/>
                  </a:lnTo>
                  <a:lnTo>
                    <a:pt x="37" y="41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0" name="Freeform 438"/>
            <p:cNvSpPr>
              <a:spLocks/>
            </p:cNvSpPr>
            <p:nvPr/>
          </p:nvSpPr>
          <p:spPr bwMode="auto">
            <a:xfrm>
              <a:off x="3243" y="3623"/>
              <a:ext cx="114" cy="40"/>
            </a:xfrm>
            <a:custGeom>
              <a:avLst/>
              <a:gdLst>
                <a:gd name="T0" fmla="*/ 0 w 114"/>
                <a:gd name="T1" fmla="*/ 38 h 40"/>
                <a:gd name="T2" fmla="*/ 79 w 114"/>
                <a:gd name="T3" fmla="*/ 0 h 40"/>
                <a:gd name="T4" fmla="*/ 114 w 114"/>
                <a:gd name="T5" fmla="*/ 2 h 40"/>
                <a:gd name="T6" fmla="*/ 37 w 114"/>
                <a:gd name="T7" fmla="*/ 40 h 40"/>
                <a:gd name="T8" fmla="*/ 0 w 114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40"/>
                <a:gd name="T17" fmla="*/ 114 w 114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40">
                  <a:moveTo>
                    <a:pt x="0" y="38"/>
                  </a:moveTo>
                  <a:lnTo>
                    <a:pt x="79" y="0"/>
                  </a:lnTo>
                  <a:lnTo>
                    <a:pt x="114" y="2"/>
                  </a:lnTo>
                  <a:lnTo>
                    <a:pt x="37" y="4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1" name="Freeform 439"/>
            <p:cNvSpPr>
              <a:spLocks/>
            </p:cNvSpPr>
            <p:nvPr/>
          </p:nvSpPr>
          <p:spPr bwMode="auto">
            <a:xfrm>
              <a:off x="3240" y="3622"/>
              <a:ext cx="115" cy="40"/>
            </a:xfrm>
            <a:custGeom>
              <a:avLst/>
              <a:gdLst>
                <a:gd name="T0" fmla="*/ 0 w 115"/>
                <a:gd name="T1" fmla="*/ 38 h 40"/>
                <a:gd name="T2" fmla="*/ 79 w 115"/>
                <a:gd name="T3" fmla="*/ 0 h 40"/>
                <a:gd name="T4" fmla="*/ 115 w 115"/>
                <a:gd name="T5" fmla="*/ 2 h 40"/>
                <a:gd name="T6" fmla="*/ 37 w 115"/>
                <a:gd name="T7" fmla="*/ 40 h 40"/>
                <a:gd name="T8" fmla="*/ 0 w 115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40"/>
                <a:gd name="T17" fmla="*/ 115 w 115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40">
                  <a:moveTo>
                    <a:pt x="0" y="38"/>
                  </a:moveTo>
                  <a:lnTo>
                    <a:pt x="79" y="0"/>
                  </a:lnTo>
                  <a:lnTo>
                    <a:pt x="115" y="2"/>
                  </a:lnTo>
                  <a:lnTo>
                    <a:pt x="37" y="40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2" name="Freeform 440"/>
            <p:cNvSpPr>
              <a:spLocks/>
            </p:cNvSpPr>
            <p:nvPr/>
          </p:nvSpPr>
          <p:spPr bwMode="auto">
            <a:xfrm>
              <a:off x="3280" y="3131"/>
              <a:ext cx="115" cy="532"/>
            </a:xfrm>
            <a:custGeom>
              <a:avLst/>
              <a:gdLst>
                <a:gd name="T0" fmla="*/ 0 w 115"/>
                <a:gd name="T1" fmla="*/ 532 h 532"/>
                <a:gd name="T2" fmla="*/ 77 w 115"/>
                <a:gd name="T3" fmla="*/ 494 h 532"/>
                <a:gd name="T4" fmla="*/ 115 w 115"/>
                <a:gd name="T5" fmla="*/ 0 h 532"/>
                <a:gd name="T6" fmla="*/ 36 w 115"/>
                <a:gd name="T7" fmla="*/ 31 h 532"/>
                <a:gd name="T8" fmla="*/ 0 w 115"/>
                <a:gd name="T9" fmla="*/ 532 h 5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532"/>
                <a:gd name="T17" fmla="*/ 115 w 115"/>
                <a:gd name="T18" fmla="*/ 532 h 5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532">
                  <a:moveTo>
                    <a:pt x="0" y="532"/>
                  </a:moveTo>
                  <a:lnTo>
                    <a:pt x="77" y="494"/>
                  </a:lnTo>
                  <a:lnTo>
                    <a:pt x="115" y="0"/>
                  </a:lnTo>
                  <a:lnTo>
                    <a:pt x="36" y="31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00006A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3" name="Freeform 441"/>
            <p:cNvSpPr>
              <a:spLocks/>
            </p:cNvSpPr>
            <p:nvPr/>
          </p:nvSpPr>
          <p:spPr bwMode="auto">
            <a:xfrm>
              <a:off x="3277" y="3130"/>
              <a:ext cx="116" cy="532"/>
            </a:xfrm>
            <a:custGeom>
              <a:avLst/>
              <a:gdLst>
                <a:gd name="T0" fmla="*/ 0 w 116"/>
                <a:gd name="T1" fmla="*/ 532 h 532"/>
                <a:gd name="T2" fmla="*/ 78 w 116"/>
                <a:gd name="T3" fmla="*/ 494 h 532"/>
                <a:gd name="T4" fmla="*/ 116 w 116"/>
                <a:gd name="T5" fmla="*/ 0 h 532"/>
                <a:gd name="T6" fmla="*/ 37 w 116"/>
                <a:gd name="T7" fmla="*/ 31 h 532"/>
                <a:gd name="T8" fmla="*/ 0 w 116"/>
                <a:gd name="T9" fmla="*/ 532 h 5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532"/>
                <a:gd name="T17" fmla="*/ 116 w 116"/>
                <a:gd name="T18" fmla="*/ 532 h 5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532">
                  <a:moveTo>
                    <a:pt x="0" y="532"/>
                  </a:moveTo>
                  <a:lnTo>
                    <a:pt x="78" y="494"/>
                  </a:lnTo>
                  <a:lnTo>
                    <a:pt x="116" y="0"/>
                  </a:lnTo>
                  <a:lnTo>
                    <a:pt x="37" y="31"/>
                  </a:lnTo>
                  <a:lnTo>
                    <a:pt x="0" y="532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4" name="Freeform 442"/>
            <p:cNvSpPr>
              <a:spLocks/>
            </p:cNvSpPr>
            <p:nvPr/>
          </p:nvSpPr>
          <p:spPr bwMode="auto">
            <a:xfrm>
              <a:off x="3316" y="3131"/>
              <a:ext cx="116" cy="33"/>
            </a:xfrm>
            <a:custGeom>
              <a:avLst/>
              <a:gdLst>
                <a:gd name="T0" fmla="*/ 0 w 116"/>
                <a:gd name="T1" fmla="*/ 31 h 33"/>
                <a:gd name="T2" fmla="*/ 79 w 116"/>
                <a:gd name="T3" fmla="*/ 0 h 33"/>
                <a:gd name="T4" fmla="*/ 116 w 116"/>
                <a:gd name="T5" fmla="*/ 3 h 33"/>
                <a:gd name="T6" fmla="*/ 39 w 116"/>
                <a:gd name="T7" fmla="*/ 33 h 33"/>
                <a:gd name="T8" fmla="*/ 0 w 116"/>
                <a:gd name="T9" fmla="*/ 3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33"/>
                <a:gd name="T17" fmla="*/ 116 w 116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33">
                  <a:moveTo>
                    <a:pt x="0" y="31"/>
                  </a:moveTo>
                  <a:lnTo>
                    <a:pt x="79" y="0"/>
                  </a:lnTo>
                  <a:lnTo>
                    <a:pt x="116" y="3"/>
                  </a:lnTo>
                  <a:lnTo>
                    <a:pt x="39" y="33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5" name="Freeform 443"/>
            <p:cNvSpPr>
              <a:spLocks/>
            </p:cNvSpPr>
            <p:nvPr/>
          </p:nvSpPr>
          <p:spPr bwMode="auto">
            <a:xfrm>
              <a:off x="3314" y="3130"/>
              <a:ext cx="116" cy="33"/>
            </a:xfrm>
            <a:custGeom>
              <a:avLst/>
              <a:gdLst>
                <a:gd name="T0" fmla="*/ 0 w 116"/>
                <a:gd name="T1" fmla="*/ 31 h 33"/>
                <a:gd name="T2" fmla="*/ 79 w 116"/>
                <a:gd name="T3" fmla="*/ 0 h 33"/>
                <a:gd name="T4" fmla="*/ 116 w 116"/>
                <a:gd name="T5" fmla="*/ 2 h 33"/>
                <a:gd name="T6" fmla="*/ 38 w 116"/>
                <a:gd name="T7" fmla="*/ 33 h 33"/>
                <a:gd name="T8" fmla="*/ 0 w 116"/>
                <a:gd name="T9" fmla="*/ 3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33"/>
                <a:gd name="T17" fmla="*/ 116 w 116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33">
                  <a:moveTo>
                    <a:pt x="0" y="31"/>
                  </a:moveTo>
                  <a:lnTo>
                    <a:pt x="79" y="0"/>
                  </a:lnTo>
                  <a:lnTo>
                    <a:pt x="116" y="2"/>
                  </a:lnTo>
                  <a:lnTo>
                    <a:pt x="38" y="33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6" name="Freeform 444"/>
            <p:cNvSpPr>
              <a:spLocks/>
            </p:cNvSpPr>
            <p:nvPr/>
          </p:nvSpPr>
          <p:spPr bwMode="auto">
            <a:xfrm>
              <a:off x="3355" y="3134"/>
              <a:ext cx="116" cy="32"/>
            </a:xfrm>
            <a:custGeom>
              <a:avLst/>
              <a:gdLst>
                <a:gd name="T0" fmla="*/ 0 w 116"/>
                <a:gd name="T1" fmla="*/ 30 h 32"/>
                <a:gd name="T2" fmla="*/ 77 w 116"/>
                <a:gd name="T3" fmla="*/ 0 h 32"/>
                <a:gd name="T4" fmla="*/ 116 w 116"/>
                <a:gd name="T5" fmla="*/ 2 h 32"/>
                <a:gd name="T6" fmla="*/ 37 w 116"/>
                <a:gd name="T7" fmla="*/ 32 h 32"/>
                <a:gd name="T8" fmla="*/ 0 w 116"/>
                <a:gd name="T9" fmla="*/ 3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32"/>
                <a:gd name="T17" fmla="*/ 116 w 116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32">
                  <a:moveTo>
                    <a:pt x="0" y="30"/>
                  </a:moveTo>
                  <a:lnTo>
                    <a:pt x="77" y="0"/>
                  </a:lnTo>
                  <a:lnTo>
                    <a:pt x="116" y="2"/>
                  </a:lnTo>
                  <a:lnTo>
                    <a:pt x="37" y="3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7" name="Freeform 445"/>
            <p:cNvSpPr>
              <a:spLocks/>
            </p:cNvSpPr>
            <p:nvPr/>
          </p:nvSpPr>
          <p:spPr bwMode="auto">
            <a:xfrm>
              <a:off x="3352" y="3132"/>
              <a:ext cx="116" cy="33"/>
            </a:xfrm>
            <a:custGeom>
              <a:avLst/>
              <a:gdLst>
                <a:gd name="T0" fmla="*/ 0 w 116"/>
                <a:gd name="T1" fmla="*/ 31 h 33"/>
                <a:gd name="T2" fmla="*/ 78 w 116"/>
                <a:gd name="T3" fmla="*/ 0 h 33"/>
                <a:gd name="T4" fmla="*/ 116 w 116"/>
                <a:gd name="T5" fmla="*/ 2 h 33"/>
                <a:gd name="T6" fmla="*/ 37 w 116"/>
                <a:gd name="T7" fmla="*/ 33 h 33"/>
                <a:gd name="T8" fmla="*/ 0 w 116"/>
                <a:gd name="T9" fmla="*/ 3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33"/>
                <a:gd name="T17" fmla="*/ 116 w 116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33">
                  <a:moveTo>
                    <a:pt x="0" y="31"/>
                  </a:moveTo>
                  <a:lnTo>
                    <a:pt x="78" y="0"/>
                  </a:lnTo>
                  <a:lnTo>
                    <a:pt x="116" y="2"/>
                  </a:lnTo>
                  <a:lnTo>
                    <a:pt x="37" y="33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8" name="Freeform 446"/>
            <p:cNvSpPr>
              <a:spLocks/>
            </p:cNvSpPr>
            <p:nvPr/>
          </p:nvSpPr>
          <p:spPr bwMode="auto">
            <a:xfrm>
              <a:off x="3392" y="3136"/>
              <a:ext cx="115" cy="32"/>
            </a:xfrm>
            <a:custGeom>
              <a:avLst/>
              <a:gdLst>
                <a:gd name="T0" fmla="*/ 0 w 115"/>
                <a:gd name="T1" fmla="*/ 30 h 32"/>
                <a:gd name="T2" fmla="*/ 79 w 115"/>
                <a:gd name="T3" fmla="*/ 0 h 32"/>
                <a:gd name="T4" fmla="*/ 115 w 115"/>
                <a:gd name="T5" fmla="*/ 1 h 32"/>
                <a:gd name="T6" fmla="*/ 38 w 115"/>
                <a:gd name="T7" fmla="*/ 32 h 32"/>
                <a:gd name="T8" fmla="*/ 0 w 115"/>
                <a:gd name="T9" fmla="*/ 3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32"/>
                <a:gd name="T17" fmla="*/ 115 w 11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32">
                  <a:moveTo>
                    <a:pt x="0" y="30"/>
                  </a:moveTo>
                  <a:lnTo>
                    <a:pt x="79" y="0"/>
                  </a:lnTo>
                  <a:lnTo>
                    <a:pt x="115" y="1"/>
                  </a:lnTo>
                  <a:lnTo>
                    <a:pt x="38" y="3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9" name="Freeform 447"/>
            <p:cNvSpPr>
              <a:spLocks/>
            </p:cNvSpPr>
            <p:nvPr/>
          </p:nvSpPr>
          <p:spPr bwMode="auto">
            <a:xfrm>
              <a:off x="3389" y="3134"/>
              <a:ext cx="116" cy="33"/>
            </a:xfrm>
            <a:custGeom>
              <a:avLst/>
              <a:gdLst>
                <a:gd name="T0" fmla="*/ 0 w 116"/>
                <a:gd name="T1" fmla="*/ 31 h 33"/>
                <a:gd name="T2" fmla="*/ 79 w 116"/>
                <a:gd name="T3" fmla="*/ 0 h 33"/>
                <a:gd name="T4" fmla="*/ 116 w 116"/>
                <a:gd name="T5" fmla="*/ 2 h 33"/>
                <a:gd name="T6" fmla="*/ 38 w 116"/>
                <a:gd name="T7" fmla="*/ 33 h 33"/>
                <a:gd name="T8" fmla="*/ 0 w 116"/>
                <a:gd name="T9" fmla="*/ 3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33"/>
                <a:gd name="T17" fmla="*/ 116 w 116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33">
                  <a:moveTo>
                    <a:pt x="0" y="31"/>
                  </a:moveTo>
                  <a:lnTo>
                    <a:pt x="79" y="0"/>
                  </a:lnTo>
                  <a:lnTo>
                    <a:pt x="116" y="2"/>
                  </a:lnTo>
                  <a:lnTo>
                    <a:pt x="38" y="33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0" name="Freeform 448"/>
            <p:cNvSpPr>
              <a:spLocks/>
            </p:cNvSpPr>
            <p:nvPr/>
          </p:nvSpPr>
          <p:spPr bwMode="auto">
            <a:xfrm>
              <a:off x="3430" y="3137"/>
              <a:ext cx="114" cy="33"/>
            </a:xfrm>
            <a:custGeom>
              <a:avLst/>
              <a:gdLst>
                <a:gd name="T0" fmla="*/ 0 w 114"/>
                <a:gd name="T1" fmla="*/ 31 h 33"/>
                <a:gd name="T2" fmla="*/ 77 w 114"/>
                <a:gd name="T3" fmla="*/ 0 h 33"/>
                <a:gd name="T4" fmla="*/ 114 w 114"/>
                <a:gd name="T5" fmla="*/ 2 h 33"/>
                <a:gd name="T6" fmla="*/ 38 w 114"/>
                <a:gd name="T7" fmla="*/ 33 h 33"/>
                <a:gd name="T8" fmla="*/ 0 w 114"/>
                <a:gd name="T9" fmla="*/ 3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33"/>
                <a:gd name="T17" fmla="*/ 114 w 114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33">
                  <a:moveTo>
                    <a:pt x="0" y="31"/>
                  </a:moveTo>
                  <a:lnTo>
                    <a:pt x="77" y="0"/>
                  </a:lnTo>
                  <a:lnTo>
                    <a:pt x="114" y="2"/>
                  </a:lnTo>
                  <a:lnTo>
                    <a:pt x="38" y="33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1" name="Freeform 449"/>
            <p:cNvSpPr>
              <a:spLocks/>
            </p:cNvSpPr>
            <p:nvPr/>
          </p:nvSpPr>
          <p:spPr bwMode="auto">
            <a:xfrm>
              <a:off x="3427" y="3136"/>
              <a:ext cx="115" cy="32"/>
            </a:xfrm>
            <a:custGeom>
              <a:avLst/>
              <a:gdLst>
                <a:gd name="T0" fmla="*/ 0 w 115"/>
                <a:gd name="T1" fmla="*/ 31 h 32"/>
                <a:gd name="T2" fmla="*/ 78 w 115"/>
                <a:gd name="T3" fmla="*/ 0 h 32"/>
                <a:gd name="T4" fmla="*/ 115 w 115"/>
                <a:gd name="T5" fmla="*/ 2 h 32"/>
                <a:gd name="T6" fmla="*/ 38 w 115"/>
                <a:gd name="T7" fmla="*/ 32 h 32"/>
                <a:gd name="T8" fmla="*/ 0 w 115"/>
                <a:gd name="T9" fmla="*/ 31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32"/>
                <a:gd name="T17" fmla="*/ 115 w 11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32">
                  <a:moveTo>
                    <a:pt x="0" y="31"/>
                  </a:moveTo>
                  <a:lnTo>
                    <a:pt x="78" y="0"/>
                  </a:lnTo>
                  <a:lnTo>
                    <a:pt x="115" y="2"/>
                  </a:lnTo>
                  <a:lnTo>
                    <a:pt x="38" y="32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2" name="Freeform 450"/>
            <p:cNvSpPr>
              <a:spLocks/>
            </p:cNvSpPr>
            <p:nvPr/>
          </p:nvSpPr>
          <p:spPr bwMode="auto">
            <a:xfrm>
              <a:off x="3468" y="2970"/>
              <a:ext cx="116" cy="200"/>
            </a:xfrm>
            <a:custGeom>
              <a:avLst/>
              <a:gdLst>
                <a:gd name="T0" fmla="*/ 0 w 116"/>
                <a:gd name="T1" fmla="*/ 200 h 200"/>
                <a:gd name="T2" fmla="*/ 76 w 116"/>
                <a:gd name="T3" fmla="*/ 169 h 200"/>
                <a:gd name="T4" fmla="*/ 116 w 116"/>
                <a:gd name="T5" fmla="*/ 0 h 200"/>
                <a:gd name="T6" fmla="*/ 39 w 116"/>
                <a:gd name="T7" fmla="*/ 28 h 200"/>
                <a:gd name="T8" fmla="*/ 0 w 116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200"/>
                <a:gd name="T17" fmla="*/ 116 w 116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200">
                  <a:moveTo>
                    <a:pt x="0" y="200"/>
                  </a:moveTo>
                  <a:lnTo>
                    <a:pt x="76" y="169"/>
                  </a:lnTo>
                  <a:lnTo>
                    <a:pt x="116" y="0"/>
                  </a:lnTo>
                  <a:lnTo>
                    <a:pt x="39" y="28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00006A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3" name="Freeform 451"/>
            <p:cNvSpPr>
              <a:spLocks/>
            </p:cNvSpPr>
            <p:nvPr/>
          </p:nvSpPr>
          <p:spPr bwMode="auto">
            <a:xfrm>
              <a:off x="3465" y="2969"/>
              <a:ext cx="116" cy="199"/>
            </a:xfrm>
            <a:custGeom>
              <a:avLst/>
              <a:gdLst>
                <a:gd name="T0" fmla="*/ 0 w 116"/>
                <a:gd name="T1" fmla="*/ 199 h 199"/>
                <a:gd name="T2" fmla="*/ 77 w 116"/>
                <a:gd name="T3" fmla="*/ 169 h 199"/>
                <a:gd name="T4" fmla="*/ 116 w 116"/>
                <a:gd name="T5" fmla="*/ 0 h 199"/>
                <a:gd name="T6" fmla="*/ 40 w 116"/>
                <a:gd name="T7" fmla="*/ 28 h 199"/>
                <a:gd name="T8" fmla="*/ 0 w 116"/>
                <a:gd name="T9" fmla="*/ 199 h 1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199"/>
                <a:gd name="T17" fmla="*/ 116 w 116"/>
                <a:gd name="T18" fmla="*/ 199 h 1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199">
                  <a:moveTo>
                    <a:pt x="0" y="199"/>
                  </a:moveTo>
                  <a:lnTo>
                    <a:pt x="77" y="169"/>
                  </a:lnTo>
                  <a:lnTo>
                    <a:pt x="116" y="0"/>
                  </a:lnTo>
                  <a:lnTo>
                    <a:pt x="40" y="28"/>
                  </a:lnTo>
                  <a:lnTo>
                    <a:pt x="0" y="19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4" name="Freeform 452"/>
            <p:cNvSpPr>
              <a:spLocks/>
            </p:cNvSpPr>
            <p:nvPr/>
          </p:nvSpPr>
          <p:spPr bwMode="auto">
            <a:xfrm>
              <a:off x="3507" y="2970"/>
              <a:ext cx="115" cy="30"/>
            </a:xfrm>
            <a:custGeom>
              <a:avLst/>
              <a:gdLst>
                <a:gd name="T0" fmla="*/ 0 w 115"/>
                <a:gd name="T1" fmla="*/ 28 h 30"/>
                <a:gd name="T2" fmla="*/ 77 w 115"/>
                <a:gd name="T3" fmla="*/ 0 h 30"/>
                <a:gd name="T4" fmla="*/ 115 w 115"/>
                <a:gd name="T5" fmla="*/ 2 h 30"/>
                <a:gd name="T6" fmla="*/ 39 w 115"/>
                <a:gd name="T7" fmla="*/ 30 h 30"/>
                <a:gd name="T8" fmla="*/ 0 w 115"/>
                <a:gd name="T9" fmla="*/ 2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30"/>
                <a:gd name="T17" fmla="*/ 115 w 115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30">
                  <a:moveTo>
                    <a:pt x="0" y="28"/>
                  </a:moveTo>
                  <a:lnTo>
                    <a:pt x="77" y="0"/>
                  </a:lnTo>
                  <a:lnTo>
                    <a:pt x="115" y="2"/>
                  </a:lnTo>
                  <a:lnTo>
                    <a:pt x="39" y="3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5" name="Freeform 453"/>
            <p:cNvSpPr>
              <a:spLocks/>
            </p:cNvSpPr>
            <p:nvPr/>
          </p:nvSpPr>
          <p:spPr bwMode="auto">
            <a:xfrm>
              <a:off x="3505" y="2969"/>
              <a:ext cx="114" cy="30"/>
            </a:xfrm>
            <a:custGeom>
              <a:avLst/>
              <a:gdLst>
                <a:gd name="T0" fmla="*/ 0 w 114"/>
                <a:gd name="T1" fmla="*/ 28 h 30"/>
                <a:gd name="T2" fmla="*/ 76 w 114"/>
                <a:gd name="T3" fmla="*/ 0 h 30"/>
                <a:gd name="T4" fmla="*/ 114 w 114"/>
                <a:gd name="T5" fmla="*/ 1 h 30"/>
                <a:gd name="T6" fmla="*/ 38 w 114"/>
                <a:gd name="T7" fmla="*/ 30 h 30"/>
                <a:gd name="T8" fmla="*/ 0 w 114"/>
                <a:gd name="T9" fmla="*/ 2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30"/>
                <a:gd name="T17" fmla="*/ 114 w 114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30">
                  <a:moveTo>
                    <a:pt x="0" y="28"/>
                  </a:moveTo>
                  <a:lnTo>
                    <a:pt x="76" y="0"/>
                  </a:lnTo>
                  <a:lnTo>
                    <a:pt x="114" y="1"/>
                  </a:lnTo>
                  <a:lnTo>
                    <a:pt x="38" y="30"/>
                  </a:lnTo>
                  <a:lnTo>
                    <a:pt x="0" y="2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6" name="Freeform 454"/>
            <p:cNvSpPr>
              <a:spLocks/>
            </p:cNvSpPr>
            <p:nvPr/>
          </p:nvSpPr>
          <p:spPr bwMode="auto">
            <a:xfrm>
              <a:off x="3546" y="2972"/>
              <a:ext cx="113" cy="30"/>
            </a:xfrm>
            <a:custGeom>
              <a:avLst/>
              <a:gdLst>
                <a:gd name="T0" fmla="*/ 0 w 113"/>
                <a:gd name="T1" fmla="*/ 28 h 30"/>
                <a:gd name="T2" fmla="*/ 76 w 113"/>
                <a:gd name="T3" fmla="*/ 0 h 30"/>
                <a:gd name="T4" fmla="*/ 113 w 113"/>
                <a:gd name="T5" fmla="*/ 2 h 30"/>
                <a:gd name="T6" fmla="*/ 38 w 113"/>
                <a:gd name="T7" fmla="*/ 30 h 30"/>
                <a:gd name="T8" fmla="*/ 0 w 113"/>
                <a:gd name="T9" fmla="*/ 2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30"/>
                <a:gd name="T17" fmla="*/ 113 w 113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30">
                  <a:moveTo>
                    <a:pt x="0" y="28"/>
                  </a:moveTo>
                  <a:lnTo>
                    <a:pt x="76" y="0"/>
                  </a:lnTo>
                  <a:lnTo>
                    <a:pt x="113" y="2"/>
                  </a:lnTo>
                  <a:lnTo>
                    <a:pt x="38" y="3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7" name="Freeform 455"/>
            <p:cNvSpPr>
              <a:spLocks/>
            </p:cNvSpPr>
            <p:nvPr/>
          </p:nvSpPr>
          <p:spPr bwMode="auto">
            <a:xfrm>
              <a:off x="3543" y="2970"/>
              <a:ext cx="113" cy="30"/>
            </a:xfrm>
            <a:custGeom>
              <a:avLst/>
              <a:gdLst>
                <a:gd name="T0" fmla="*/ 0 w 113"/>
                <a:gd name="T1" fmla="*/ 29 h 30"/>
                <a:gd name="T2" fmla="*/ 76 w 113"/>
                <a:gd name="T3" fmla="*/ 0 h 30"/>
                <a:gd name="T4" fmla="*/ 113 w 113"/>
                <a:gd name="T5" fmla="*/ 3 h 30"/>
                <a:gd name="T6" fmla="*/ 38 w 113"/>
                <a:gd name="T7" fmla="*/ 30 h 30"/>
                <a:gd name="T8" fmla="*/ 0 w 113"/>
                <a:gd name="T9" fmla="*/ 29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30"/>
                <a:gd name="T17" fmla="*/ 113 w 113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30">
                  <a:moveTo>
                    <a:pt x="0" y="29"/>
                  </a:moveTo>
                  <a:lnTo>
                    <a:pt x="76" y="0"/>
                  </a:lnTo>
                  <a:lnTo>
                    <a:pt x="113" y="3"/>
                  </a:lnTo>
                  <a:lnTo>
                    <a:pt x="38" y="30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8" name="Freeform 456"/>
            <p:cNvSpPr>
              <a:spLocks/>
            </p:cNvSpPr>
            <p:nvPr/>
          </p:nvSpPr>
          <p:spPr bwMode="auto">
            <a:xfrm>
              <a:off x="3584" y="2974"/>
              <a:ext cx="113" cy="30"/>
            </a:xfrm>
            <a:custGeom>
              <a:avLst/>
              <a:gdLst>
                <a:gd name="T0" fmla="*/ 0 w 113"/>
                <a:gd name="T1" fmla="*/ 28 h 30"/>
                <a:gd name="T2" fmla="*/ 75 w 113"/>
                <a:gd name="T3" fmla="*/ 0 h 30"/>
                <a:gd name="T4" fmla="*/ 113 w 113"/>
                <a:gd name="T5" fmla="*/ 1 h 30"/>
                <a:gd name="T6" fmla="*/ 38 w 113"/>
                <a:gd name="T7" fmla="*/ 30 h 30"/>
                <a:gd name="T8" fmla="*/ 0 w 113"/>
                <a:gd name="T9" fmla="*/ 2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30"/>
                <a:gd name="T17" fmla="*/ 113 w 113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30">
                  <a:moveTo>
                    <a:pt x="0" y="28"/>
                  </a:moveTo>
                  <a:lnTo>
                    <a:pt x="75" y="0"/>
                  </a:lnTo>
                  <a:lnTo>
                    <a:pt x="113" y="1"/>
                  </a:lnTo>
                  <a:lnTo>
                    <a:pt x="38" y="3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9" name="Freeform 457"/>
            <p:cNvSpPr>
              <a:spLocks/>
            </p:cNvSpPr>
            <p:nvPr/>
          </p:nvSpPr>
          <p:spPr bwMode="auto">
            <a:xfrm>
              <a:off x="3581" y="2973"/>
              <a:ext cx="114" cy="29"/>
            </a:xfrm>
            <a:custGeom>
              <a:avLst/>
              <a:gdLst>
                <a:gd name="T0" fmla="*/ 0 w 114"/>
                <a:gd name="T1" fmla="*/ 27 h 29"/>
                <a:gd name="T2" fmla="*/ 75 w 114"/>
                <a:gd name="T3" fmla="*/ 0 h 29"/>
                <a:gd name="T4" fmla="*/ 114 w 114"/>
                <a:gd name="T5" fmla="*/ 1 h 29"/>
                <a:gd name="T6" fmla="*/ 38 w 114"/>
                <a:gd name="T7" fmla="*/ 29 h 29"/>
                <a:gd name="T8" fmla="*/ 0 w 114"/>
                <a:gd name="T9" fmla="*/ 2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29"/>
                <a:gd name="T17" fmla="*/ 114 w 114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29">
                  <a:moveTo>
                    <a:pt x="0" y="27"/>
                  </a:moveTo>
                  <a:lnTo>
                    <a:pt x="75" y="0"/>
                  </a:lnTo>
                  <a:lnTo>
                    <a:pt x="114" y="1"/>
                  </a:lnTo>
                  <a:lnTo>
                    <a:pt x="38" y="29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0" name="Freeform 458"/>
            <p:cNvSpPr>
              <a:spLocks/>
            </p:cNvSpPr>
            <p:nvPr/>
          </p:nvSpPr>
          <p:spPr bwMode="auto">
            <a:xfrm>
              <a:off x="3622" y="2975"/>
              <a:ext cx="113" cy="30"/>
            </a:xfrm>
            <a:custGeom>
              <a:avLst/>
              <a:gdLst>
                <a:gd name="T0" fmla="*/ 0 w 113"/>
                <a:gd name="T1" fmla="*/ 29 h 30"/>
                <a:gd name="T2" fmla="*/ 75 w 113"/>
                <a:gd name="T3" fmla="*/ 0 h 30"/>
                <a:gd name="T4" fmla="*/ 113 w 113"/>
                <a:gd name="T5" fmla="*/ 2 h 30"/>
                <a:gd name="T6" fmla="*/ 38 w 113"/>
                <a:gd name="T7" fmla="*/ 30 h 30"/>
                <a:gd name="T8" fmla="*/ 0 w 113"/>
                <a:gd name="T9" fmla="*/ 29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30"/>
                <a:gd name="T17" fmla="*/ 113 w 113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30">
                  <a:moveTo>
                    <a:pt x="0" y="29"/>
                  </a:moveTo>
                  <a:lnTo>
                    <a:pt x="75" y="0"/>
                  </a:lnTo>
                  <a:lnTo>
                    <a:pt x="113" y="2"/>
                  </a:lnTo>
                  <a:lnTo>
                    <a:pt x="38" y="3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1" name="Freeform 459"/>
            <p:cNvSpPr>
              <a:spLocks/>
            </p:cNvSpPr>
            <p:nvPr/>
          </p:nvSpPr>
          <p:spPr bwMode="auto">
            <a:xfrm>
              <a:off x="3619" y="2974"/>
              <a:ext cx="114" cy="30"/>
            </a:xfrm>
            <a:custGeom>
              <a:avLst/>
              <a:gdLst>
                <a:gd name="T0" fmla="*/ 0 w 114"/>
                <a:gd name="T1" fmla="*/ 28 h 30"/>
                <a:gd name="T2" fmla="*/ 76 w 114"/>
                <a:gd name="T3" fmla="*/ 0 h 30"/>
                <a:gd name="T4" fmla="*/ 114 w 114"/>
                <a:gd name="T5" fmla="*/ 2 h 30"/>
                <a:gd name="T6" fmla="*/ 39 w 114"/>
                <a:gd name="T7" fmla="*/ 30 h 30"/>
                <a:gd name="T8" fmla="*/ 0 w 114"/>
                <a:gd name="T9" fmla="*/ 2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30"/>
                <a:gd name="T17" fmla="*/ 114 w 114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30">
                  <a:moveTo>
                    <a:pt x="0" y="28"/>
                  </a:moveTo>
                  <a:lnTo>
                    <a:pt x="76" y="0"/>
                  </a:lnTo>
                  <a:lnTo>
                    <a:pt x="114" y="2"/>
                  </a:lnTo>
                  <a:lnTo>
                    <a:pt x="39" y="30"/>
                  </a:lnTo>
                  <a:lnTo>
                    <a:pt x="0" y="2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2" name="Freeform 460"/>
            <p:cNvSpPr>
              <a:spLocks/>
            </p:cNvSpPr>
            <p:nvPr/>
          </p:nvSpPr>
          <p:spPr bwMode="auto">
            <a:xfrm>
              <a:off x="3660" y="2977"/>
              <a:ext cx="110" cy="205"/>
            </a:xfrm>
            <a:custGeom>
              <a:avLst/>
              <a:gdLst>
                <a:gd name="T0" fmla="*/ 0 w 110"/>
                <a:gd name="T1" fmla="*/ 28 h 205"/>
                <a:gd name="T2" fmla="*/ 75 w 110"/>
                <a:gd name="T3" fmla="*/ 0 h 205"/>
                <a:gd name="T4" fmla="*/ 110 w 110"/>
                <a:gd name="T5" fmla="*/ 173 h 205"/>
                <a:gd name="T6" fmla="*/ 36 w 110"/>
                <a:gd name="T7" fmla="*/ 205 h 205"/>
                <a:gd name="T8" fmla="*/ 0 w 110"/>
                <a:gd name="T9" fmla="*/ 28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"/>
                <a:gd name="T16" fmla="*/ 0 h 205"/>
                <a:gd name="T17" fmla="*/ 110 w 110"/>
                <a:gd name="T18" fmla="*/ 205 h 2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" h="205">
                  <a:moveTo>
                    <a:pt x="0" y="28"/>
                  </a:moveTo>
                  <a:lnTo>
                    <a:pt x="75" y="0"/>
                  </a:lnTo>
                  <a:lnTo>
                    <a:pt x="110" y="173"/>
                  </a:lnTo>
                  <a:lnTo>
                    <a:pt x="36" y="205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3" name="Freeform 461"/>
            <p:cNvSpPr>
              <a:spLocks/>
            </p:cNvSpPr>
            <p:nvPr/>
          </p:nvSpPr>
          <p:spPr bwMode="auto">
            <a:xfrm>
              <a:off x="3658" y="2976"/>
              <a:ext cx="109" cy="204"/>
            </a:xfrm>
            <a:custGeom>
              <a:avLst/>
              <a:gdLst>
                <a:gd name="T0" fmla="*/ 0 w 109"/>
                <a:gd name="T1" fmla="*/ 28 h 204"/>
                <a:gd name="T2" fmla="*/ 75 w 109"/>
                <a:gd name="T3" fmla="*/ 0 h 204"/>
                <a:gd name="T4" fmla="*/ 109 w 109"/>
                <a:gd name="T5" fmla="*/ 173 h 204"/>
                <a:gd name="T6" fmla="*/ 35 w 109"/>
                <a:gd name="T7" fmla="*/ 204 h 204"/>
                <a:gd name="T8" fmla="*/ 0 w 109"/>
                <a:gd name="T9" fmla="*/ 28 h 2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"/>
                <a:gd name="T16" fmla="*/ 0 h 204"/>
                <a:gd name="T17" fmla="*/ 109 w 109"/>
                <a:gd name="T18" fmla="*/ 204 h 2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" h="204">
                  <a:moveTo>
                    <a:pt x="0" y="28"/>
                  </a:moveTo>
                  <a:lnTo>
                    <a:pt x="75" y="0"/>
                  </a:lnTo>
                  <a:lnTo>
                    <a:pt x="109" y="173"/>
                  </a:lnTo>
                  <a:lnTo>
                    <a:pt x="35" y="204"/>
                  </a:lnTo>
                  <a:lnTo>
                    <a:pt x="0" y="28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4" name="Freeform 462"/>
            <p:cNvSpPr>
              <a:spLocks/>
            </p:cNvSpPr>
            <p:nvPr/>
          </p:nvSpPr>
          <p:spPr bwMode="auto">
            <a:xfrm>
              <a:off x="3696" y="3150"/>
              <a:ext cx="112" cy="33"/>
            </a:xfrm>
            <a:custGeom>
              <a:avLst/>
              <a:gdLst>
                <a:gd name="T0" fmla="*/ 0 w 112"/>
                <a:gd name="T1" fmla="*/ 32 h 33"/>
                <a:gd name="T2" fmla="*/ 74 w 112"/>
                <a:gd name="T3" fmla="*/ 0 h 33"/>
                <a:gd name="T4" fmla="*/ 112 w 112"/>
                <a:gd name="T5" fmla="*/ 2 h 33"/>
                <a:gd name="T6" fmla="*/ 39 w 112"/>
                <a:gd name="T7" fmla="*/ 33 h 33"/>
                <a:gd name="T8" fmla="*/ 0 w 112"/>
                <a:gd name="T9" fmla="*/ 32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3"/>
                <a:gd name="T17" fmla="*/ 112 w 112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3">
                  <a:moveTo>
                    <a:pt x="0" y="32"/>
                  </a:moveTo>
                  <a:lnTo>
                    <a:pt x="74" y="0"/>
                  </a:lnTo>
                  <a:lnTo>
                    <a:pt x="112" y="2"/>
                  </a:lnTo>
                  <a:lnTo>
                    <a:pt x="39" y="33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5" name="Freeform 463"/>
            <p:cNvSpPr>
              <a:spLocks/>
            </p:cNvSpPr>
            <p:nvPr/>
          </p:nvSpPr>
          <p:spPr bwMode="auto">
            <a:xfrm>
              <a:off x="3693" y="3149"/>
              <a:ext cx="112" cy="33"/>
            </a:xfrm>
            <a:custGeom>
              <a:avLst/>
              <a:gdLst>
                <a:gd name="T0" fmla="*/ 0 w 112"/>
                <a:gd name="T1" fmla="*/ 31 h 33"/>
                <a:gd name="T2" fmla="*/ 74 w 112"/>
                <a:gd name="T3" fmla="*/ 0 h 33"/>
                <a:gd name="T4" fmla="*/ 112 w 112"/>
                <a:gd name="T5" fmla="*/ 1 h 33"/>
                <a:gd name="T6" fmla="*/ 40 w 112"/>
                <a:gd name="T7" fmla="*/ 33 h 33"/>
                <a:gd name="T8" fmla="*/ 0 w 112"/>
                <a:gd name="T9" fmla="*/ 3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3"/>
                <a:gd name="T17" fmla="*/ 112 w 112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3">
                  <a:moveTo>
                    <a:pt x="0" y="31"/>
                  </a:moveTo>
                  <a:lnTo>
                    <a:pt x="74" y="0"/>
                  </a:lnTo>
                  <a:lnTo>
                    <a:pt x="112" y="1"/>
                  </a:lnTo>
                  <a:lnTo>
                    <a:pt x="40" y="33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6" name="Freeform 464"/>
            <p:cNvSpPr>
              <a:spLocks/>
            </p:cNvSpPr>
            <p:nvPr/>
          </p:nvSpPr>
          <p:spPr bwMode="auto">
            <a:xfrm>
              <a:off x="3735" y="3152"/>
              <a:ext cx="111" cy="33"/>
            </a:xfrm>
            <a:custGeom>
              <a:avLst/>
              <a:gdLst>
                <a:gd name="T0" fmla="*/ 0 w 111"/>
                <a:gd name="T1" fmla="*/ 31 h 33"/>
                <a:gd name="T2" fmla="*/ 73 w 111"/>
                <a:gd name="T3" fmla="*/ 0 h 33"/>
                <a:gd name="T4" fmla="*/ 111 w 111"/>
                <a:gd name="T5" fmla="*/ 2 h 33"/>
                <a:gd name="T6" fmla="*/ 39 w 111"/>
                <a:gd name="T7" fmla="*/ 33 h 33"/>
                <a:gd name="T8" fmla="*/ 0 w 111"/>
                <a:gd name="T9" fmla="*/ 3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33"/>
                <a:gd name="T17" fmla="*/ 111 w 111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33">
                  <a:moveTo>
                    <a:pt x="0" y="31"/>
                  </a:moveTo>
                  <a:lnTo>
                    <a:pt x="73" y="0"/>
                  </a:lnTo>
                  <a:lnTo>
                    <a:pt x="111" y="2"/>
                  </a:lnTo>
                  <a:lnTo>
                    <a:pt x="39" y="33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7" name="Freeform 465"/>
            <p:cNvSpPr>
              <a:spLocks/>
            </p:cNvSpPr>
            <p:nvPr/>
          </p:nvSpPr>
          <p:spPr bwMode="auto">
            <a:xfrm>
              <a:off x="3733" y="3150"/>
              <a:ext cx="111" cy="34"/>
            </a:xfrm>
            <a:custGeom>
              <a:avLst/>
              <a:gdLst>
                <a:gd name="T0" fmla="*/ 0 w 111"/>
                <a:gd name="T1" fmla="*/ 32 h 34"/>
                <a:gd name="T2" fmla="*/ 72 w 111"/>
                <a:gd name="T3" fmla="*/ 0 h 34"/>
                <a:gd name="T4" fmla="*/ 111 w 111"/>
                <a:gd name="T5" fmla="*/ 3 h 34"/>
                <a:gd name="T6" fmla="*/ 38 w 111"/>
                <a:gd name="T7" fmla="*/ 34 h 34"/>
                <a:gd name="T8" fmla="*/ 0 w 111"/>
                <a:gd name="T9" fmla="*/ 3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34"/>
                <a:gd name="T17" fmla="*/ 111 w 111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34">
                  <a:moveTo>
                    <a:pt x="0" y="32"/>
                  </a:moveTo>
                  <a:lnTo>
                    <a:pt x="72" y="0"/>
                  </a:lnTo>
                  <a:lnTo>
                    <a:pt x="111" y="3"/>
                  </a:lnTo>
                  <a:lnTo>
                    <a:pt x="38" y="34"/>
                  </a:lnTo>
                  <a:lnTo>
                    <a:pt x="0" y="32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8" name="Freeform 466"/>
            <p:cNvSpPr>
              <a:spLocks/>
            </p:cNvSpPr>
            <p:nvPr/>
          </p:nvSpPr>
          <p:spPr bwMode="auto">
            <a:xfrm>
              <a:off x="3774" y="3154"/>
              <a:ext cx="109" cy="33"/>
            </a:xfrm>
            <a:custGeom>
              <a:avLst/>
              <a:gdLst>
                <a:gd name="T0" fmla="*/ 0 w 109"/>
                <a:gd name="T1" fmla="*/ 31 h 33"/>
                <a:gd name="T2" fmla="*/ 72 w 109"/>
                <a:gd name="T3" fmla="*/ 0 h 33"/>
                <a:gd name="T4" fmla="*/ 109 w 109"/>
                <a:gd name="T5" fmla="*/ 2 h 33"/>
                <a:gd name="T6" fmla="*/ 38 w 109"/>
                <a:gd name="T7" fmla="*/ 33 h 33"/>
                <a:gd name="T8" fmla="*/ 0 w 109"/>
                <a:gd name="T9" fmla="*/ 3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"/>
                <a:gd name="T16" fmla="*/ 0 h 33"/>
                <a:gd name="T17" fmla="*/ 109 w 109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" h="33">
                  <a:moveTo>
                    <a:pt x="0" y="31"/>
                  </a:moveTo>
                  <a:lnTo>
                    <a:pt x="72" y="0"/>
                  </a:lnTo>
                  <a:lnTo>
                    <a:pt x="109" y="2"/>
                  </a:lnTo>
                  <a:lnTo>
                    <a:pt x="38" y="33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9" name="Freeform 467"/>
            <p:cNvSpPr>
              <a:spLocks/>
            </p:cNvSpPr>
            <p:nvPr/>
          </p:nvSpPr>
          <p:spPr bwMode="auto">
            <a:xfrm>
              <a:off x="3771" y="3153"/>
              <a:ext cx="109" cy="33"/>
            </a:xfrm>
            <a:custGeom>
              <a:avLst/>
              <a:gdLst>
                <a:gd name="T0" fmla="*/ 0 w 109"/>
                <a:gd name="T1" fmla="*/ 31 h 33"/>
                <a:gd name="T2" fmla="*/ 73 w 109"/>
                <a:gd name="T3" fmla="*/ 0 h 33"/>
                <a:gd name="T4" fmla="*/ 109 w 109"/>
                <a:gd name="T5" fmla="*/ 2 h 33"/>
                <a:gd name="T6" fmla="*/ 38 w 109"/>
                <a:gd name="T7" fmla="*/ 33 h 33"/>
                <a:gd name="T8" fmla="*/ 0 w 109"/>
                <a:gd name="T9" fmla="*/ 3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"/>
                <a:gd name="T16" fmla="*/ 0 h 33"/>
                <a:gd name="T17" fmla="*/ 109 w 109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" h="33">
                  <a:moveTo>
                    <a:pt x="0" y="31"/>
                  </a:moveTo>
                  <a:lnTo>
                    <a:pt x="73" y="0"/>
                  </a:lnTo>
                  <a:lnTo>
                    <a:pt x="109" y="2"/>
                  </a:lnTo>
                  <a:lnTo>
                    <a:pt x="38" y="33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0" name="Freeform 468"/>
            <p:cNvSpPr>
              <a:spLocks/>
            </p:cNvSpPr>
            <p:nvPr/>
          </p:nvSpPr>
          <p:spPr bwMode="auto">
            <a:xfrm>
              <a:off x="3812" y="3156"/>
              <a:ext cx="105" cy="206"/>
            </a:xfrm>
            <a:custGeom>
              <a:avLst/>
              <a:gdLst>
                <a:gd name="T0" fmla="*/ 0 w 105"/>
                <a:gd name="T1" fmla="*/ 31 h 206"/>
                <a:gd name="T2" fmla="*/ 71 w 105"/>
                <a:gd name="T3" fmla="*/ 0 h 206"/>
                <a:gd name="T4" fmla="*/ 105 w 105"/>
                <a:gd name="T5" fmla="*/ 172 h 206"/>
                <a:gd name="T6" fmla="*/ 34 w 105"/>
                <a:gd name="T7" fmla="*/ 206 h 206"/>
                <a:gd name="T8" fmla="*/ 0 w 105"/>
                <a:gd name="T9" fmla="*/ 31 h 2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206"/>
                <a:gd name="T17" fmla="*/ 105 w 105"/>
                <a:gd name="T18" fmla="*/ 206 h 2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206">
                  <a:moveTo>
                    <a:pt x="0" y="31"/>
                  </a:moveTo>
                  <a:lnTo>
                    <a:pt x="71" y="0"/>
                  </a:lnTo>
                  <a:lnTo>
                    <a:pt x="105" y="172"/>
                  </a:lnTo>
                  <a:lnTo>
                    <a:pt x="34" y="206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1" name="Freeform 469"/>
            <p:cNvSpPr>
              <a:spLocks/>
            </p:cNvSpPr>
            <p:nvPr/>
          </p:nvSpPr>
          <p:spPr bwMode="auto">
            <a:xfrm>
              <a:off x="3809" y="3155"/>
              <a:ext cx="106" cy="205"/>
            </a:xfrm>
            <a:custGeom>
              <a:avLst/>
              <a:gdLst>
                <a:gd name="T0" fmla="*/ 0 w 106"/>
                <a:gd name="T1" fmla="*/ 31 h 205"/>
                <a:gd name="T2" fmla="*/ 71 w 106"/>
                <a:gd name="T3" fmla="*/ 0 h 205"/>
                <a:gd name="T4" fmla="*/ 106 w 106"/>
                <a:gd name="T5" fmla="*/ 171 h 205"/>
                <a:gd name="T6" fmla="*/ 35 w 106"/>
                <a:gd name="T7" fmla="*/ 205 h 205"/>
                <a:gd name="T8" fmla="*/ 0 w 106"/>
                <a:gd name="T9" fmla="*/ 31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05"/>
                <a:gd name="T17" fmla="*/ 106 w 106"/>
                <a:gd name="T18" fmla="*/ 205 h 2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05">
                  <a:moveTo>
                    <a:pt x="0" y="31"/>
                  </a:moveTo>
                  <a:lnTo>
                    <a:pt x="71" y="0"/>
                  </a:lnTo>
                  <a:lnTo>
                    <a:pt x="106" y="171"/>
                  </a:lnTo>
                  <a:lnTo>
                    <a:pt x="35" y="205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2" name="Freeform 470"/>
            <p:cNvSpPr>
              <a:spLocks/>
            </p:cNvSpPr>
            <p:nvPr/>
          </p:nvSpPr>
          <p:spPr bwMode="auto">
            <a:xfrm>
              <a:off x="3846" y="3328"/>
              <a:ext cx="110" cy="36"/>
            </a:xfrm>
            <a:custGeom>
              <a:avLst/>
              <a:gdLst>
                <a:gd name="T0" fmla="*/ 0 w 110"/>
                <a:gd name="T1" fmla="*/ 34 h 36"/>
                <a:gd name="T2" fmla="*/ 71 w 110"/>
                <a:gd name="T3" fmla="*/ 0 h 36"/>
                <a:gd name="T4" fmla="*/ 110 w 110"/>
                <a:gd name="T5" fmla="*/ 2 h 36"/>
                <a:gd name="T6" fmla="*/ 40 w 110"/>
                <a:gd name="T7" fmla="*/ 36 h 36"/>
                <a:gd name="T8" fmla="*/ 0 w 110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"/>
                <a:gd name="T16" fmla="*/ 0 h 36"/>
                <a:gd name="T17" fmla="*/ 110 w 110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" h="36">
                  <a:moveTo>
                    <a:pt x="0" y="34"/>
                  </a:moveTo>
                  <a:lnTo>
                    <a:pt x="71" y="0"/>
                  </a:lnTo>
                  <a:lnTo>
                    <a:pt x="110" y="2"/>
                  </a:lnTo>
                  <a:lnTo>
                    <a:pt x="40" y="3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3" name="Freeform 471"/>
            <p:cNvSpPr>
              <a:spLocks/>
            </p:cNvSpPr>
            <p:nvPr/>
          </p:nvSpPr>
          <p:spPr bwMode="auto">
            <a:xfrm>
              <a:off x="3844" y="3326"/>
              <a:ext cx="109" cy="36"/>
            </a:xfrm>
            <a:custGeom>
              <a:avLst/>
              <a:gdLst>
                <a:gd name="T0" fmla="*/ 0 w 109"/>
                <a:gd name="T1" fmla="*/ 34 h 36"/>
                <a:gd name="T2" fmla="*/ 71 w 109"/>
                <a:gd name="T3" fmla="*/ 0 h 36"/>
                <a:gd name="T4" fmla="*/ 109 w 109"/>
                <a:gd name="T5" fmla="*/ 2 h 36"/>
                <a:gd name="T6" fmla="*/ 39 w 109"/>
                <a:gd name="T7" fmla="*/ 36 h 36"/>
                <a:gd name="T8" fmla="*/ 0 w 109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"/>
                <a:gd name="T16" fmla="*/ 0 h 36"/>
                <a:gd name="T17" fmla="*/ 109 w 109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" h="36">
                  <a:moveTo>
                    <a:pt x="0" y="34"/>
                  </a:moveTo>
                  <a:lnTo>
                    <a:pt x="71" y="0"/>
                  </a:lnTo>
                  <a:lnTo>
                    <a:pt x="109" y="2"/>
                  </a:lnTo>
                  <a:lnTo>
                    <a:pt x="39" y="3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4" name="Freeform 472"/>
            <p:cNvSpPr>
              <a:spLocks/>
            </p:cNvSpPr>
            <p:nvPr/>
          </p:nvSpPr>
          <p:spPr bwMode="auto">
            <a:xfrm>
              <a:off x="3886" y="3330"/>
              <a:ext cx="106" cy="36"/>
            </a:xfrm>
            <a:custGeom>
              <a:avLst/>
              <a:gdLst>
                <a:gd name="T0" fmla="*/ 0 w 106"/>
                <a:gd name="T1" fmla="*/ 34 h 36"/>
                <a:gd name="T2" fmla="*/ 70 w 106"/>
                <a:gd name="T3" fmla="*/ 0 h 36"/>
                <a:gd name="T4" fmla="*/ 106 w 106"/>
                <a:gd name="T5" fmla="*/ 2 h 36"/>
                <a:gd name="T6" fmla="*/ 38 w 106"/>
                <a:gd name="T7" fmla="*/ 36 h 36"/>
                <a:gd name="T8" fmla="*/ 0 w 106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36"/>
                <a:gd name="T17" fmla="*/ 106 w 10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36">
                  <a:moveTo>
                    <a:pt x="0" y="34"/>
                  </a:moveTo>
                  <a:lnTo>
                    <a:pt x="70" y="0"/>
                  </a:lnTo>
                  <a:lnTo>
                    <a:pt x="106" y="2"/>
                  </a:lnTo>
                  <a:lnTo>
                    <a:pt x="38" y="3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5" name="Freeform 473"/>
            <p:cNvSpPr>
              <a:spLocks/>
            </p:cNvSpPr>
            <p:nvPr/>
          </p:nvSpPr>
          <p:spPr bwMode="auto">
            <a:xfrm>
              <a:off x="3883" y="3328"/>
              <a:ext cx="107" cy="36"/>
            </a:xfrm>
            <a:custGeom>
              <a:avLst/>
              <a:gdLst>
                <a:gd name="T0" fmla="*/ 0 w 107"/>
                <a:gd name="T1" fmla="*/ 34 h 36"/>
                <a:gd name="T2" fmla="*/ 70 w 107"/>
                <a:gd name="T3" fmla="*/ 0 h 36"/>
                <a:gd name="T4" fmla="*/ 107 w 107"/>
                <a:gd name="T5" fmla="*/ 2 h 36"/>
                <a:gd name="T6" fmla="*/ 38 w 107"/>
                <a:gd name="T7" fmla="*/ 36 h 36"/>
                <a:gd name="T8" fmla="*/ 0 w 107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36"/>
                <a:gd name="T17" fmla="*/ 107 w 107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36">
                  <a:moveTo>
                    <a:pt x="0" y="34"/>
                  </a:moveTo>
                  <a:lnTo>
                    <a:pt x="70" y="0"/>
                  </a:lnTo>
                  <a:lnTo>
                    <a:pt x="107" y="2"/>
                  </a:lnTo>
                  <a:lnTo>
                    <a:pt x="38" y="3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6" name="Freeform 474"/>
            <p:cNvSpPr>
              <a:spLocks/>
            </p:cNvSpPr>
            <p:nvPr/>
          </p:nvSpPr>
          <p:spPr bwMode="auto">
            <a:xfrm>
              <a:off x="3924" y="3332"/>
              <a:ext cx="107" cy="37"/>
            </a:xfrm>
            <a:custGeom>
              <a:avLst/>
              <a:gdLst>
                <a:gd name="T0" fmla="*/ 0 w 107"/>
                <a:gd name="T1" fmla="*/ 34 h 37"/>
                <a:gd name="T2" fmla="*/ 68 w 107"/>
                <a:gd name="T3" fmla="*/ 0 h 37"/>
                <a:gd name="T4" fmla="*/ 107 w 107"/>
                <a:gd name="T5" fmla="*/ 2 h 37"/>
                <a:gd name="T6" fmla="*/ 38 w 107"/>
                <a:gd name="T7" fmla="*/ 37 h 37"/>
                <a:gd name="T8" fmla="*/ 0 w 107"/>
                <a:gd name="T9" fmla="*/ 34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37"/>
                <a:gd name="T17" fmla="*/ 107 w 107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37">
                  <a:moveTo>
                    <a:pt x="0" y="34"/>
                  </a:moveTo>
                  <a:lnTo>
                    <a:pt x="68" y="0"/>
                  </a:lnTo>
                  <a:lnTo>
                    <a:pt x="107" y="2"/>
                  </a:lnTo>
                  <a:lnTo>
                    <a:pt x="38" y="37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7" name="Freeform 475"/>
            <p:cNvSpPr>
              <a:spLocks/>
            </p:cNvSpPr>
            <p:nvPr/>
          </p:nvSpPr>
          <p:spPr bwMode="auto">
            <a:xfrm>
              <a:off x="3921" y="3330"/>
              <a:ext cx="107" cy="37"/>
            </a:xfrm>
            <a:custGeom>
              <a:avLst/>
              <a:gdLst>
                <a:gd name="T0" fmla="*/ 0 w 107"/>
                <a:gd name="T1" fmla="*/ 34 h 37"/>
                <a:gd name="T2" fmla="*/ 69 w 107"/>
                <a:gd name="T3" fmla="*/ 0 h 37"/>
                <a:gd name="T4" fmla="*/ 107 w 107"/>
                <a:gd name="T5" fmla="*/ 3 h 37"/>
                <a:gd name="T6" fmla="*/ 38 w 107"/>
                <a:gd name="T7" fmla="*/ 37 h 37"/>
                <a:gd name="T8" fmla="*/ 0 w 107"/>
                <a:gd name="T9" fmla="*/ 34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37"/>
                <a:gd name="T17" fmla="*/ 107 w 107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37">
                  <a:moveTo>
                    <a:pt x="0" y="34"/>
                  </a:moveTo>
                  <a:lnTo>
                    <a:pt x="69" y="0"/>
                  </a:lnTo>
                  <a:lnTo>
                    <a:pt x="107" y="3"/>
                  </a:lnTo>
                  <a:lnTo>
                    <a:pt x="38" y="37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8" name="Freeform 476"/>
            <p:cNvSpPr>
              <a:spLocks/>
            </p:cNvSpPr>
            <p:nvPr/>
          </p:nvSpPr>
          <p:spPr bwMode="auto">
            <a:xfrm>
              <a:off x="3962" y="3334"/>
              <a:ext cx="107" cy="37"/>
            </a:xfrm>
            <a:custGeom>
              <a:avLst/>
              <a:gdLst>
                <a:gd name="T0" fmla="*/ 0 w 107"/>
                <a:gd name="T1" fmla="*/ 35 h 37"/>
                <a:gd name="T2" fmla="*/ 69 w 107"/>
                <a:gd name="T3" fmla="*/ 0 h 37"/>
                <a:gd name="T4" fmla="*/ 107 w 107"/>
                <a:gd name="T5" fmla="*/ 2 h 37"/>
                <a:gd name="T6" fmla="*/ 39 w 107"/>
                <a:gd name="T7" fmla="*/ 37 h 37"/>
                <a:gd name="T8" fmla="*/ 0 w 107"/>
                <a:gd name="T9" fmla="*/ 3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37"/>
                <a:gd name="T17" fmla="*/ 107 w 107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37">
                  <a:moveTo>
                    <a:pt x="0" y="35"/>
                  </a:moveTo>
                  <a:lnTo>
                    <a:pt x="69" y="0"/>
                  </a:lnTo>
                  <a:lnTo>
                    <a:pt x="107" y="2"/>
                  </a:lnTo>
                  <a:lnTo>
                    <a:pt x="39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9" name="Freeform 477"/>
            <p:cNvSpPr>
              <a:spLocks/>
            </p:cNvSpPr>
            <p:nvPr/>
          </p:nvSpPr>
          <p:spPr bwMode="auto">
            <a:xfrm>
              <a:off x="3959" y="3333"/>
              <a:ext cx="107" cy="36"/>
            </a:xfrm>
            <a:custGeom>
              <a:avLst/>
              <a:gdLst>
                <a:gd name="T0" fmla="*/ 0 w 107"/>
                <a:gd name="T1" fmla="*/ 34 h 36"/>
                <a:gd name="T2" fmla="*/ 69 w 107"/>
                <a:gd name="T3" fmla="*/ 0 h 36"/>
                <a:gd name="T4" fmla="*/ 107 w 107"/>
                <a:gd name="T5" fmla="*/ 2 h 36"/>
                <a:gd name="T6" fmla="*/ 40 w 107"/>
                <a:gd name="T7" fmla="*/ 36 h 36"/>
                <a:gd name="T8" fmla="*/ 0 w 107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36"/>
                <a:gd name="T17" fmla="*/ 107 w 107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36">
                  <a:moveTo>
                    <a:pt x="0" y="34"/>
                  </a:moveTo>
                  <a:lnTo>
                    <a:pt x="69" y="0"/>
                  </a:lnTo>
                  <a:lnTo>
                    <a:pt x="107" y="2"/>
                  </a:lnTo>
                  <a:lnTo>
                    <a:pt x="40" y="3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0" name="Freeform 478"/>
            <p:cNvSpPr>
              <a:spLocks/>
            </p:cNvSpPr>
            <p:nvPr/>
          </p:nvSpPr>
          <p:spPr bwMode="auto">
            <a:xfrm>
              <a:off x="4001" y="3336"/>
              <a:ext cx="95" cy="376"/>
            </a:xfrm>
            <a:custGeom>
              <a:avLst/>
              <a:gdLst>
                <a:gd name="T0" fmla="*/ 0 w 95"/>
                <a:gd name="T1" fmla="*/ 35 h 376"/>
                <a:gd name="T2" fmla="*/ 68 w 95"/>
                <a:gd name="T3" fmla="*/ 0 h 376"/>
                <a:gd name="T4" fmla="*/ 95 w 95"/>
                <a:gd name="T5" fmla="*/ 336 h 376"/>
                <a:gd name="T6" fmla="*/ 28 w 95"/>
                <a:gd name="T7" fmla="*/ 376 h 376"/>
                <a:gd name="T8" fmla="*/ 0 w 95"/>
                <a:gd name="T9" fmla="*/ 35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376"/>
                <a:gd name="T17" fmla="*/ 95 w 95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376">
                  <a:moveTo>
                    <a:pt x="0" y="35"/>
                  </a:moveTo>
                  <a:lnTo>
                    <a:pt x="68" y="0"/>
                  </a:lnTo>
                  <a:lnTo>
                    <a:pt x="95" y="336"/>
                  </a:lnTo>
                  <a:lnTo>
                    <a:pt x="28" y="376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1" name="Freeform 479"/>
            <p:cNvSpPr>
              <a:spLocks/>
            </p:cNvSpPr>
            <p:nvPr/>
          </p:nvSpPr>
          <p:spPr bwMode="auto">
            <a:xfrm>
              <a:off x="3999" y="3335"/>
              <a:ext cx="94" cy="376"/>
            </a:xfrm>
            <a:custGeom>
              <a:avLst/>
              <a:gdLst>
                <a:gd name="T0" fmla="*/ 0 w 94"/>
                <a:gd name="T1" fmla="*/ 34 h 376"/>
                <a:gd name="T2" fmla="*/ 67 w 94"/>
                <a:gd name="T3" fmla="*/ 0 h 376"/>
                <a:gd name="T4" fmla="*/ 94 w 94"/>
                <a:gd name="T5" fmla="*/ 336 h 376"/>
                <a:gd name="T6" fmla="*/ 28 w 94"/>
                <a:gd name="T7" fmla="*/ 376 h 376"/>
                <a:gd name="T8" fmla="*/ 0 w 94"/>
                <a:gd name="T9" fmla="*/ 34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376"/>
                <a:gd name="T17" fmla="*/ 94 w 94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376">
                  <a:moveTo>
                    <a:pt x="0" y="34"/>
                  </a:moveTo>
                  <a:lnTo>
                    <a:pt x="67" y="0"/>
                  </a:lnTo>
                  <a:lnTo>
                    <a:pt x="94" y="336"/>
                  </a:lnTo>
                  <a:lnTo>
                    <a:pt x="28" y="37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2" name="Freeform 480"/>
            <p:cNvSpPr>
              <a:spLocks/>
            </p:cNvSpPr>
            <p:nvPr/>
          </p:nvSpPr>
          <p:spPr bwMode="auto">
            <a:xfrm>
              <a:off x="4029" y="3672"/>
              <a:ext cx="105" cy="43"/>
            </a:xfrm>
            <a:custGeom>
              <a:avLst/>
              <a:gdLst>
                <a:gd name="T0" fmla="*/ 0 w 105"/>
                <a:gd name="T1" fmla="*/ 40 h 43"/>
                <a:gd name="T2" fmla="*/ 67 w 105"/>
                <a:gd name="T3" fmla="*/ 0 h 43"/>
                <a:gd name="T4" fmla="*/ 105 w 105"/>
                <a:gd name="T5" fmla="*/ 3 h 43"/>
                <a:gd name="T6" fmla="*/ 39 w 105"/>
                <a:gd name="T7" fmla="*/ 43 h 43"/>
                <a:gd name="T8" fmla="*/ 0 w 105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43"/>
                <a:gd name="T17" fmla="*/ 105 w 10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43">
                  <a:moveTo>
                    <a:pt x="0" y="40"/>
                  </a:moveTo>
                  <a:lnTo>
                    <a:pt x="67" y="0"/>
                  </a:lnTo>
                  <a:lnTo>
                    <a:pt x="105" y="3"/>
                  </a:lnTo>
                  <a:lnTo>
                    <a:pt x="39" y="4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3" name="Freeform 481"/>
            <p:cNvSpPr>
              <a:spLocks/>
            </p:cNvSpPr>
            <p:nvPr/>
          </p:nvSpPr>
          <p:spPr bwMode="auto">
            <a:xfrm>
              <a:off x="4027" y="3671"/>
              <a:ext cx="104" cy="43"/>
            </a:xfrm>
            <a:custGeom>
              <a:avLst/>
              <a:gdLst>
                <a:gd name="T0" fmla="*/ 0 w 104"/>
                <a:gd name="T1" fmla="*/ 40 h 43"/>
                <a:gd name="T2" fmla="*/ 66 w 104"/>
                <a:gd name="T3" fmla="*/ 0 h 43"/>
                <a:gd name="T4" fmla="*/ 104 w 104"/>
                <a:gd name="T5" fmla="*/ 3 h 43"/>
                <a:gd name="T6" fmla="*/ 38 w 104"/>
                <a:gd name="T7" fmla="*/ 43 h 43"/>
                <a:gd name="T8" fmla="*/ 0 w 104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43"/>
                <a:gd name="T17" fmla="*/ 104 w 104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43">
                  <a:moveTo>
                    <a:pt x="0" y="40"/>
                  </a:moveTo>
                  <a:lnTo>
                    <a:pt x="66" y="0"/>
                  </a:lnTo>
                  <a:lnTo>
                    <a:pt x="104" y="3"/>
                  </a:lnTo>
                  <a:lnTo>
                    <a:pt x="38" y="43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4" name="Freeform 482"/>
            <p:cNvSpPr>
              <a:spLocks/>
            </p:cNvSpPr>
            <p:nvPr/>
          </p:nvSpPr>
          <p:spPr bwMode="auto">
            <a:xfrm>
              <a:off x="4068" y="3675"/>
              <a:ext cx="104" cy="42"/>
            </a:xfrm>
            <a:custGeom>
              <a:avLst/>
              <a:gdLst>
                <a:gd name="T0" fmla="*/ 0 w 104"/>
                <a:gd name="T1" fmla="*/ 40 h 42"/>
                <a:gd name="T2" fmla="*/ 66 w 104"/>
                <a:gd name="T3" fmla="*/ 0 h 42"/>
                <a:gd name="T4" fmla="*/ 104 w 104"/>
                <a:gd name="T5" fmla="*/ 2 h 42"/>
                <a:gd name="T6" fmla="*/ 38 w 104"/>
                <a:gd name="T7" fmla="*/ 42 h 42"/>
                <a:gd name="T8" fmla="*/ 0 w 104"/>
                <a:gd name="T9" fmla="*/ 4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42"/>
                <a:gd name="T17" fmla="*/ 104 w 104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42">
                  <a:moveTo>
                    <a:pt x="0" y="40"/>
                  </a:moveTo>
                  <a:lnTo>
                    <a:pt x="66" y="0"/>
                  </a:lnTo>
                  <a:lnTo>
                    <a:pt x="104" y="2"/>
                  </a:lnTo>
                  <a:lnTo>
                    <a:pt x="38" y="4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5" name="Freeform 483"/>
            <p:cNvSpPr>
              <a:spLocks/>
            </p:cNvSpPr>
            <p:nvPr/>
          </p:nvSpPr>
          <p:spPr bwMode="auto">
            <a:xfrm>
              <a:off x="4065" y="3674"/>
              <a:ext cx="104" cy="42"/>
            </a:xfrm>
            <a:custGeom>
              <a:avLst/>
              <a:gdLst>
                <a:gd name="T0" fmla="*/ 0 w 104"/>
                <a:gd name="T1" fmla="*/ 40 h 42"/>
                <a:gd name="T2" fmla="*/ 66 w 104"/>
                <a:gd name="T3" fmla="*/ 0 h 42"/>
                <a:gd name="T4" fmla="*/ 104 w 104"/>
                <a:gd name="T5" fmla="*/ 2 h 42"/>
                <a:gd name="T6" fmla="*/ 38 w 104"/>
                <a:gd name="T7" fmla="*/ 42 h 42"/>
                <a:gd name="T8" fmla="*/ 0 w 104"/>
                <a:gd name="T9" fmla="*/ 4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42"/>
                <a:gd name="T17" fmla="*/ 104 w 104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42">
                  <a:moveTo>
                    <a:pt x="0" y="40"/>
                  </a:moveTo>
                  <a:lnTo>
                    <a:pt x="66" y="0"/>
                  </a:lnTo>
                  <a:lnTo>
                    <a:pt x="104" y="2"/>
                  </a:lnTo>
                  <a:lnTo>
                    <a:pt x="38" y="42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6" name="Freeform 484"/>
            <p:cNvSpPr>
              <a:spLocks/>
            </p:cNvSpPr>
            <p:nvPr/>
          </p:nvSpPr>
          <p:spPr bwMode="auto">
            <a:xfrm>
              <a:off x="4106" y="3677"/>
              <a:ext cx="104" cy="43"/>
            </a:xfrm>
            <a:custGeom>
              <a:avLst/>
              <a:gdLst>
                <a:gd name="T0" fmla="*/ 0 w 104"/>
                <a:gd name="T1" fmla="*/ 40 h 43"/>
                <a:gd name="T2" fmla="*/ 66 w 104"/>
                <a:gd name="T3" fmla="*/ 0 h 43"/>
                <a:gd name="T4" fmla="*/ 104 w 104"/>
                <a:gd name="T5" fmla="*/ 3 h 43"/>
                <a:gd name="T6" fmla="*/ 38 w 104"/>
                <a:gd name="T7" fmla="*/ 43 h 43"/>
                <a:gd name="T8" fmla="*/ 0 w 104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43"/>
                <a:gd name="T17" fmla="*/ 104 w 104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43">
                  <a:moveTo>
                    <a:pt x="0" y="40"/>
                  </a:moveTo>
                  <a:lnTo>
                    <a:pt x="66" y="0"/>
                  </a:lnTo>
                  <a:lnTo>
                    <a:pt x="104" y="3"/>
                  </a:lnTo>
                  <a:lnTo>
                    <a:pt x="38" y="4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7" name="Freeform 485"/>
            <p:cNvSpPr>
              <a:spLocks/>
            </p:cNvSpPr>
            <p:nvPr/>
          </p:nvSpPr>
          <p:spPr bwMode="auto">
            <a:xfrm>
              <a:off x="4103" y="3676"/>
              <a:ext cx="105" cy="42"/>
            </a:xfrm>
            <a:custGeom>
              <a:avLst/>
              <a:gdLst>
                <a:gd name="T0" fmla="*/ 0 w 105"/>
                <a:gd name="T1" fmla="*/ 40 h 42"/>
                <a:gd name="T2" fmla="*/ 66 w 105"/>
                <a:gd name="T3" fmla="*/ 0 h 42"/>
                <a:gd name="T4" fmla="*/ 105 w 105"/>
                <a:gd name="T5" fmla="*/ 2 h 42"/>
                <a:gd name="T6" fmla="*/ 38 w 105"/>
                <a:gd name="T7" fmla="*/ 42 h 42"/>
                <a:gd name="T8" fmla="*/ 0 w 105"/>
                <a:gd name="T9" fmla="*/ 4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42"/>
                <a:gd name="T17" fmla="*/ 105 w 105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42">
                  <a:moveTo>
                    <a:pt x="0" y="40"/>
                  </a:moveTo>
                  <a:lnTo>
                    <a:pt x="66" y="0"/>
                  </a:lnTo>
                  <a:lnTo>
                    <a:pt x="105" y="2"/>
                  </a:lnTo>
                  <a:lnTo>
                    <a:pt x="38" y="42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8" name="Freeform 486"/>
            <p:cNvSpPr>
              <a:spLocks/>
            </p:cNvSpPr>
            <p:nvPr/>
          </p:nvSpPr>
          <p:spPr bwMode="auto">
            <a:xfrm>
              <a:off x="4144" y="3680"/>
              <a:ext cx="103" cy="42"/>
            </a:xfrm>
            <a:custGeom>
              <a:avLst/>
              <a:gdLst>
                <a:gd name="T0" fmla="*/ 0 w 103"/>
                <a:gd name="T1" fmla="*/ 40 h 42"/>
                <a:gd name="T2" fmla="*/ 66 w 103"/>
                <a:gd name="T3" fmla="*/ 0 h 42"/>
                <a:gd name="T4" fmla="*/ 103 w 103"/>
                <a:gd name="T5" fmla="*/ 2 h 42"/>
                <a:gd name="T6" fmla="*/ 39 w 103"/>
                <a:gd name="T7" fmla="*/ 42 h 42"/>
                <a:gd name="T8" fmla="*/ 0 w 103"/>
                <a:gd name="T9" fmla="*/ 4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42"/>
                <a:gd name="T17" fmla="*/ 103 w 103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42">
                  <a:moveTo>
                    <a:pt x="0" y="40"/>
                  </a:moveTo>
                  <a:lnTo>
                    <a:pt x="66" y="0"/>
                  </a:lnTo>
                  <a:lnTo>
                    <a:pt x="103" y="2"/>
                  </a:lnTo>
                  <a:lnTo>
                    <a:pt x="39" y="4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9" name="Freeform 487"/>
            <p:cNvSpPr>
              <a:spLocks/>
            </p:cNvSpPr>
            <p:nvPr/>
          </p:nvSpPr>
          <p:spPr bwMode="auto">
            <a:xfrm>
              <a:off x="4141" y="3678"/>
              <a:ext cx="104" cy="43"/>
            </a:xfrm>
            <a:custGeom>
              <a:avLst/>
              <a:gdLst>
                <a:gd name="T0" fmla="*/ 0 w 104"/>
                <a:gd name="T1" fmla="*/ 40 h 43"/>
                <a:gd name="T2" fmla="*/ 67 w 104"/>
                <a:gd name="T3" fmla="*/ 0 h 43"/>
                <a:gd name="T4" fmla="*/ 104 w 104"/>
                <a:gd name="T5" fmla="*/ 2 h 43"/>
                <a:gd name="T6" fmla="*/ 40 w 104"/>
                <a:gd name="T7" fmla="*/ 43 h 43"/>
                <a:gd name="T8" fmla="*/ 0 w 104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43"/>
                <a:gd name="T17" fmla="*/ 104 w 104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43">
                  <a:moveTo>
                    <a:pt x="0" y="40"/>
                  </a:moveTo>
                  <a:lnTo>
                    <a:pt x="67" y="0"/>
                  </a:lnTo>
                  <a:lnTo>
                    <a:pt x="104" y="2"/>
                  </a:lnTo>
                  <a:lnTo>
                    <a:pt x="40" y="43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0" name="Freeform 488"/>
            <p:cNvSpPr>
              <a:spLocks/>
            </p:cNvSpPr>
            <p:nvPr/>
          </p:nvSpPr>
          <p:spPr bwMode="auto">
            <a:xfrm>
              <a:off x="4183" y="3682"/>
              <a:ext cx="102" cy="42"/>
            </a:xfrm>
            <a:custGeom>
              <a:avLst/>
              <a:gdLst>
                <a:gd name="T0" fmla="*/ 0 w 102"/>
                <a:gd name="T1" fmla="*/ 40 h 42"/>
                <a:gd name="T2" fmla="*/ 64 w 102"/>
                <a:gd name="T3" fmla="*/ 0 h 42"/>
                <a:gd name="T4" fmla="*/ 102 w 102"/>
                <a:gd name="T5" fmla="*/ 2 h 42"/>
                <a:gd name="T6" fmla="*/ 39 w 102"/>
                <a:gd name="T7" fmla="*/ 42 h 42"/>
                <a:gd name="T8" fmla="*/ 0 w 102"/>
                <a:gd name="T9" fmla="*/ 4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42"/>
                <a:gd name="T17" fmla="*/ 102 w 10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42">
                  <a:moveTo>
                    <a:pt x="0" y="40"/>
                  </a:moveTo>
                  <a:lnTo>
                    <a:pt x="64" y="0"/>
                  </a:lnTo>
                  <a:lnTo>
                    <a:pt x="102" y="2"/>
                  </a:lnTo>
                  <a:lnTo>
                    <a:pt x="39" y="4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1" name="Freeform 489"/>
            <p:cNvSpPr>
              <a:spLocks/>
            </p:cNvSpPr>
            <p:nvPr/>
          </p:nvSpPr>
          <p:spPr bwMode="auto">
            <a:xfrm>
              <a:off x="4181" y="3680"/>
              <a:ext cx="102" cy="43"/>
            </a:xfrm>
            <a:custGeom>
              <a:avLst/>
              <a:gdLst>
                <a:gd name="T0" fmla="*/ 0 w 102"/>
                <a:gd name="T1" fmla="*/ 41 h 43"/>
                <a:gd name="T2" fmla="*/ 64 w 102"/>
                <a:gd name="T3" fmla="*/ 0 h 43"/>
                <a:gd name="T4" fmla="*/ 102 w 102"/>
                <a:gd name="T5" fmla="*/ 3 h 43"/>
                <a:gd name="T6" fmla="*/ 38 w 102"/>
                <a:gd name="T7" fmla="*/ 43 h 43"/>
                <a:gd name="T8" fmla="*/ 0 w 102"/>
                <a:gd name="T9" fmla="*/ 4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43"/>
                <a:gd name="T17" fmla="*/ 102 w 102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43">
                  <a:moveTo>
                    <a:pt x="0" y="41"/>
                  </a:moveTo>
                  <a:lnTo>
                    <a:pt x="64" y="0"/>
                  </a:lnTo>
                  <a:lnTo>
                    <a:pt x="102" y="3"/>
                  </a:lnTo>
                  <a:lnTo>
                    <a:pt x="38" y="43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2" name="Freeform 490"/>
            <p:cNvSpPr>
              <a:spLocks/>
            </p:cNvSpPr>
            <p:nvPr/>
          </p:nvSpPr>
          <p:spPr bwMode="auto">
            <a:xfrm>
              <a:off x="4222" y="3684"/>
              <a:ext cx="101" cy="43"/>
            </a:xfrm>
            <a:custGeom>
              <a:avLst/>
              <a:gdLst>
                <a:gd name="T0" fmla="*/ 0 w 101"/>
                <a:gd name="T1" fmla="*/ 40 h 43"/>
                <a:gd name="T2" fmla="*/ 63 w 101"/>
                <a:gd name="T3" fmla="*/ 0 h 43"/>
                <a:gd name="T4" fmla="*/ 101 w 101"/>
                <a:gd name="T5" fmla="*/ 3 h 43"/>
                <a:gd name="T6" fmla="*/ 39 w 101"/>
                <a:gd name="T7" fmla="*/ 43 h 43"/>
                <a:gd name="T8" fmla="*/ 0 w 101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43"/>
                <a:gd name="T17" fmla="*/ 101 w 101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43">
                  <a:moveTo>
                    <a:pt x="0" y="40"/>
                  </a:moveTo>
                  <a:lnTo>
                    <a:pt x="63" y="0"/>
                  </a:lnTo>
                  <a:lnTo>
                    <a:pt x="101" y="3"/>
                  </a:lnTo>
                  <a:lnTo>
                    <a:pt x="39" y="4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3" name="Freeform 491"/>
            <p:cNvSpPr>
              <a:spLocks/>
            </p:cNvSpPr>
            <p:nvPr/>
          </p:nvSpPr>
          <p:spPr bwMode="auto">
            <a:xfrm>
              <a:off x="4219" y="3683"/>
              <a:ext cx="102" cy="43"/>
            </a:xfrm>
            <a:custGeom>
              <a:avLst/>
              <a:gdLst>
                <a:gd name="T0" fmla="*/ 0 w 102"/>
                <a:gd name="T1" fmla="*/ 40 h 43"/>
                <a:gd name="T2" fmla="*/ 64 w 102"/>
                <a:gd name="T3" fmla="*/ 0 h 43"/>
                <a:gd name="T4" fmla="*/ 102 w 102"/>
                <a:gd name="T5" fmla="*/ 3 h 43"/>
                <a:gd name="T6" fmla="*/ 40 w 102"/>
                <a:gd name="T7" fmla="*/ 43 h 43"/>
                <a:gd name="T8" fmla="*/ 0 w 102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43"/>
                <a:gd name="T17" fmla="*/ 102 w 102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43">
                  <a:moveTo>
                    <a:pt x="0" y="40"/>
                  </a:moveTo>
                  <a:lnTo>
                    <a:pt x="64" y="0"/>
                  </a:lnTo>
                  <a:lnTo>
                    <a:pt x="102" y="3"/>
                  </a:lnTo>
                  <a:lnTo>
                    <a:pt x="40" y="43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4" name="Freeform 492"/>
            <p:cNvSpPr>
              <a:spLocks/>
            </p:cNvSpPr>
            <p:nvPr/>
          </p:nvSpPr>
          <p:spPr bwMode="auto">
            <a:xfrm>
              <a:off x="4261" y="3687"/>
              <a:ext cx="101" cy="43"/>
            </a:xfrm>
            <a:custGeom>
              <a:avLst/>
              <a:gdLst>
                <a:gd name="T0" fmla="*/ 0 w 101"/>
                <a:gd name="T1" fmla="*/ 40 h 43"/>
                <a:gd name="T2" fmla="*/ 62 w 101"/>
                <a:gd name="T3" fmla="*/ 0 h 43"/>
                <a:gd name="T4" fmla="*/ 101 w 101"/>
                <a:gd name="T5" fmla="*/ 2 h 43"/>
                <a:gd name="T6" fmla="*/ 38 w 101"/>
                <a:gd name="T7" fmla="*/ 43 h 43"/>
                <a:gd name="T8" fmla="*/ 0 w 101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43"/>
                <a:gd name="T17" fmla="*/ 101 w 101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43">
                  <a:moveTo>
                    <a:pt x="0" y="40"/>
                  </a:moveTo>
                  <a:lnTo>
                    <a:pt x="62" y="0"/>
                  </a:lnTo>
                  <a:lnTo>
                    <a:pt x="101" y="2"/>
                  </a:lnTo>
                  <a:lnTo>
                    <a:pt x="38" y="4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5" name="Freeform 493"/>
            <p:cNvSpPr>
              <a:spLocks/>
            </p:cNvSpPr>
            <p:nvPr/>
          </p:nvSpPr>
          <p:spPr bwMode="auto">
            <a:xfrm>
              <a:off x="4259" y="3686"/>
              <a:ext cx="100" cy="43"/>
            </a:xfrm>
            <a:custGeom>
              <a:avLst/>
              <a:gdLst>
                <a:gd name="T0" fmla="*/ 0 w 100"/>
                <a:gd name="T1" fmla="*/ 40 h 43"/>
                <a:gd name="T2" fmla="*/ 62 w 100"/>
                <a:gd name="T3" fmla="*/ 0 h 43"/>
                <a:gd name="T4" fmla="*/ 100 w 100"/>
                <a:gd name="T5" fmla="*/ 2 h 43"/>
                <a:gd name="T6" fmla="*/ 38 w 100"/>
                <a:gd name="T7" fmla="*/ 43 h 43"/>
                <a:gd name="T8" fmla="*/ 0 w 100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"/>
                <a:gd name="T16" fmla="*/ 0 h 43"/>
                <a:gd name="T17" fmla="*/ 100 w 100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" h="43">
                  <a:moveTo>
                    <a:pt x="0" y="40"/>
                  </a:moveTo>
                  <a:lnTo>
                    <a:pt x="62" y="0"/>
                  </a:lnTo>
                  <a:lnTo>
                    <a:pt x="100" y="2"/>
                  </a:lnTo>
                  <a:lnTo>
                    <a:pt x="38" y="43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6" name="Freeform 494"/>
            <p:cNvSpPr>
              <a:spLocks/>
            </p:cNvSpPr>
            <p:nvPr/>
          </p:nvSpPr>
          <p:spPr bwMode="auto">
            <a:xfrm>
              <a:off x="4299" y="3689"/>
              <a:ext cx="102" cy="44"/>
            </a:xfrm>
            <a:custGeom>
              <a:avLst/>
              <a:gdLst>
                <a:gd name="T0" fmla="*/ 0 w 102"/>
                <a:gd name="T1" fmla="*/ 41 h 44"/>
                <a:gd name="T2" fmla="*/ 63 w 102"/>
                <a:gd name="T3" fmla="*/ 0 h 44"/>
                <a:gd name="T4" fmla="*/ 102 w 102"/>
                <a:gd name="T5" fmla="*/ 3 h 44"/>
                <a:gd name="T6" fmla="*/ 40 w 102"/>
                <a:gd name="T7" fmla="*/ 44 h 44"/>
                <a:gd name="T8" fmla="*/ 0 w 102"/>
                <a:gd name="T9" fmla="*/ 41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44"/>
                <a:gd name="T17" fmla="*/ 102 w 102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44">
                  <a:moveTo>
                    <a:pt x="0" y="41"/>
                  </a:moveTo>
                  <a:lnTo>
                    <a:pt x="63" y="0"/>
                  </a:lnTo>
                  <a:lnTo>
                    <a:pt x="102" y="3"/>
                  </a:lnTo>
                  <a:lnTo>
                    <a:pt x="40" y="4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7" name="Freeform 495"/>
            <p:cNvSpPr>
              <a:spLocks/>
            </p:cNvSpPr>
            <p:nvPr/>
          </p:nvSpPr>
          <p:spPr bwMode="auto">
            <a:xfrm>
              <a:off x="4297" y="3688"/>
              <a:ext cx="102" cy="43"/>
            </a:xfrm>
            <a:custGeom>
              <a:avLst/>
              <a:gdLst>
                <a:gd name="T0" fmla="*/ 0 w 102"/>
                <a:gd name="T1" fmla="*/ 41 h 43"/>
                <a:gd name="T2" fmla="*/ 62 w 102"/>
                <a:gd name="T3" fmla="*/ 0 h 43"/>
                <a:gd name="T4" fmla="*/ 102 w 102"/>
                <a:gd name="T5" fmla="*/ 3 h 43"/>
                <a:gd name="T6" fmla="*/ 39 w 102"/>
                <a:gd name="T7" fmla="*/ 43 h 43"/>
                <a:gd name="T8" fmla="*/ 0 w 102"/>
                <a:gd name="T9" fmla="*/ 4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43"/>
                <a:gd name="T17" fmla="*/ 102 w 102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43">
                  <a:moveTo>
                    <a:pt x="0" y="41"/>
                  </a:moveTo>
                  <a:lnTo>
                    <a:pt x="62" y="0"/>
                  </a:lnTo>
                  <a:lnTo>
                    <a:pt x="102" y="3"/>
                  </a:lnTo>
                  <a:lnTo>
                    <a:pt x="39" y="43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8" name="Freeform 496"/>
            <p:cNvSpPr>
              <a:spLocks/>
            </p:cNvSpPr>
            <p:nvPr/>
          </p:nvSpPr>
          <p:spPr bwMode="auto">
            <a:xfrm>
              <a:off x="4339" y="3692"/>
              <a:ext cx="100" cy="43"/>
            </a:xfrm>
            <a:custGeom>
              <a:avLst/>
              <a:gdLst>
                <a:gd name="T0" fmla="*/ 0 w 100"/>
                <a:gd name="T1" fmla="*/ 41 h 43"/>
                <a:gd name="T2" fmla="*/ 62 w 100"/>
                <a:gd name="T3" fmla="*/ 0 h 43"/>
                <a:gd name="T4" fmla="*/ 100 w 100"/>
                <a:gd name="T5" fmla="*/ 2 h 43"/>
                <a:gd name="T6" fmla="*/ 38 w 100"/>
                <a:gd name="T7" fmla="*/ 43 h 43"/>
                <a:gd name="T8" fmla="*/ 0 w 100"/>
                <a:gd name="T9" fmla="*/ 4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"/>
                <a:gd name="T16" fmla="*/ 0 h 43"/>
                <a:gd name="T17" fmla="*/ 100 w 100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" h="43">
                  <a:moveTo>
                    <a:pt x="0" y="41"/>
                  </a:moveTo>
                  <a:lnTo>
                    <a:pt x="62" y="0"/>
                  </a:lnTo>
                  <a:lnTo>
                    <a:pt x="100" y="2"/>
                  </a:lnTo>
                  <a:lnTo>
                    <a:pt x="38" y="43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9" name="Freeform 497"/>
            <p:cNvSpPr>
              <a:spLocks/>
            </p:cNvSpPr>
            <p:nvPr/>
          </p:nvSpPr>
          <p:spPr bwMode="auto">
            <a:xfrm>
              <a:off x="4336" y="3691"/>
              <a:ext cx="101" cy="42"/>
            </a:xfrm>
            <a:custGeom>
              <a:avLst/>
              <a:gdLst>
                <a:gd name="T0" fmla="*/ 0 w 101"/>
                <a:gd name="T1" fmla="*/ 40 h 42"/>
                <a:gd name="T2" fmla="*/ 63 w 101"/>
                <a:gd name="T3" fmla="*/ 0 h 42"/>
                <a:gd name="T4" fmla="*/ 101 w 101"/>
                <a:gd name="T5" fmla="*/ 2 h 42"/>
                <a:gd name="T6" fmla="*/ 38 w 101"/>
                <a:gd name="T7" fmla="*/ 42 h 42"/>
                <a:gd name="T8" fmla="*/ 0 w 101"/>
                <a:gd name="T9" fmla="*/ 4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42"/>
                <a:gd name="T17" fmla="*/ 101 w 101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42">
                  <a:moveTo>
                    <a:pt x="0" y="40"/>
                  </a:moveTo>
                  <a:lnTo>
                    <a:pt x="63" y="0"/>
                  </a:lnTo>
                  <a:lnTo>
                    <a:pt x="101" y="2"/>
                  </a:lnTo>
                  <a:lnTo>
                    <a:pt x="38" y="42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0" name="Freeform 498"/>
            <p:cNvSpPr>
              <a:spLocks/>
            </p:cNvSpPr>
            <p:nvPr/>
          </p:nvSpPr>
          <p:spPr bwMode="auto">
            <a:xfrm>
              <a:off x="4377" y="3694"/>
              <a:ext cx="100" cy="43"/>
            </a:xfrm>
            <a:custGeom>
              <a:avLst/>
              <a:gdLst>
                <a:gd name="T0" fmla="*/ 0 w 100"/>
                <a:gd name="T1" fmla="*/ 41 h 43"/>
                <a:gd name="T2" fmla="*/ 62 w 100"/>
                <a:gd name="T3" fmla="*/ 0 h 43"/>
                <a:gd name="T4" fmla="*/ 100 w 100"/>
                <a:gd name="T5" fmla="*/ 3 h 43"/>
                <a:gd name="T6" fmla="*/ 39 w 100"/>
                <a:gd name="T7" fmla="*/ 43 h 43"/>
                <a:gd name="T8" fmla="*/ 0 w 100"/>
                <a:gd name="T9" fmla="*/ 4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"/>
                <a:gd name="T16" fmla="*/ 0 h 43"/>
                <a:gd name="T17" fmla="*/ 100 w 100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" h="43">
                  <a:moveTo>
                    <a:pt x="0" y="41"/>
                  </a:moveTo>
                  <a:lnTo>
                    <a:pt x="62" y="0"/>
                  </a:lnTo>
                  <a:lnTo>
                    <a:pt x="100" y="3"/>
                  </a:lnTo>
                  <a:lnTo>
                    <a:pt x="39" y="43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1" name="Freeform 499"/>
            <p:cNvSpPr>
              <a:spLocks/>
            </p:cNvSpPr>
            <p:nvPr/>
          </p:nvSpPr>
          <p:spPr bwMode="auto">
            <a:xfrm>
              <a:off x="4374" y="3693"/>
              <a:ext cx="101" cy="43"/>
            </a:xfrm>
            <a:custGeom>
              <a:avLst/>
              <a:gdLst>
                <a:gd name="T0" fmla="*/ 0 w 101"/>
                <a:gd name="T1" fmla="*/ 40 h 43"/>
                <a:gd name="T2" fmla="*/ 63 w 101"/>
                <a:gd name="T3" fmla="*/ 0 h 43"/>
                <a:gd name="T4" fmla="*/ 101 w 101"/>
                <a:gd name="T5" fmla="*/ 2 h 43"/>
                <a:gd name="T6" fmla="*/ 40 w 101"/>
                <a:gd name="T7" fmla="*/ 43 h 43"/>
                <a:gd name="T8" fmla="*/ 0 w 101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43"/>
                <a:gd name="T17" fmla="*/ 101 w 101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43">
                  <a:moveTo>
                    <a:pt x="0" y="40"/>
                  </a:moveTo>
                  <a:lnTo>
                    <a:pt x="63" y="0"/>
                  </a:lnTo>
                  <a:lnTo>
                    <a:pt x="101" y="2"/>
                  </a:lnTo>
                  <a:lnTo>
                    <a:pt x="40" y="43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2" name="Freeform 500"/>
            <p:cNvSpPr>
              <a:spLocks/>
            </p:cNvSpPr>
            <p:nvPr/>
          </p:nvSpPr>
          <p:spPr bwMode="auto">
            <a:xfrm>
              <a:off x="4416" y="3697"/>
              <a:ext cx="100" cy="43"/>
            </a:xfrm>
            <a:custGeom>
              <a:avLst/>
              <a:gdLst>
                <a:gd name="T0" fmla="*/ 0 w 100"/>
                <a:gd name="T1" fmla="*/ 40 h 43"/>
                <a:gd name="T2" fmla="*/ 61 w 100"/>
                <a:gd name="T3" fmla="*/ 0 h 43"/>
                <a:gd name="T4" fmla="*/ 100 w 100"/>
                <a:gd name="T5" fmla="*/ 2 h 43"/>
                <a:gd name="T6" fmla="*/ 40 w 100"/>
                <a:gd name="T7" fmla="*/ 43 h 43"/>
                <a:gd name="T8" fmla="*/ 0 w 100"/>
                <a:gd name="T9" fmla="*/ 4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"/>
                <a:gd name="T16" fmla="*/ 0 h 43"/>
                <a:gd name="T17" fmla="*/ 100 w 100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" h="43">
                  <a:moveTo>
                    <a:pt x="0" y="40"/>
                  </a:moveTo>
                  <a:lnTo>
                    <a:pt x="61" y="0"/>
                  </a:lnTo>
                  <a:lnTo>
                    <a:pt x="100" y="2"/>
                  </a:lnTo>
                  <a:lnTo>
                    <a:pt x="40" y="4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3" name="Freeform 501"/>
            <p:cNvSpPr>
              <a:spLocks/>
            </p:cNvSpPr>
            <p:nvPr/>
          </p:nvSpPr>
          <p:spPr bwMode="auto">
            <a:xfrm>
              <a:off x="4414" y="3695"/>
              <a:ext cx="99" cy="44"/>
            </a:xfrm>
            <a:custGeom>
              <a:avLst/>
              <a:gdLst>
                <a:gd name="T0" fmla="*/ 0 w 99"/>
                <a:gd name="T1" fmla="*/ 41 h 44"/>
                <a:gd name="T2" fmla="*/ 61 w 99"/>
                <a:gd name="T3" fmla="*/ 0 h 44"/>
                <a:gd name="T4" fmla="*/ 99 w 99"/>
                <a:gd name="T5" fmla="*/ 3 h 44"/>
                <a:gd name="T6" fmla="*/ 39 w 99"/>
                <a:gd name="T7" fmla="*/ 44 h 44"/>
                <a:gd name="T8" fmla="*/ 0 w 99"/>
                <a:gd name="T9" fmla="*/ 41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"/>
                <a:gd name="T16" fmla="*/ 0 h 44"/>
                <a:gd name="T17" fmla="*/ 99 w 99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" h="44">
                  <a:moveTo>
                    <a:pt x="0" y="41"/>
                  </a:moveTo>
                  <a:lnTo>
                    <a:pt x="61" y="0"/>
                  </a:lnTo>
                  <a:lnTo>
                    <a:pt x="99" y="3"/>
                  </a:lnTo>
                  <a:lnTo>
                    <a:pt x="39" y="44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4" name="Freeform 502"/>
            <p:cNvSpPr>
              <a:spLocks/>
            </p:cNvSpPr>
            <p:nvPr/>
          </p:nvSpPr>
          <p:spPr bwMode="auto">
            <a:xfrm>
              <a:off x="4456" y="3699"/>
              <a:ext cx="99" cy="44"/>
            </a:xfrm>
            <a:custGeom>
              <a:avLst/>
              <a:gdLst>
                <a:gd name="T0" fmla="*/ 0 w 99"/>
                <a:gd name="T1" fmla="*/ 41 h 44"/>
                <a:gd name="T2" fmla="*/ 60 w 99"/>
                <a:gd name="T3" fmla="*/ 0 h 44"/>
                <a:gd name="T4" fmla="*/ 99 w 99"/>
                <a:gd name="T5" fmla="*/ 2 h 44"/>
                <a:gd name="T6" fmla="*/ 39 w 99"/>
                <a:gd name="T7" fmla="*/ 44 h 44"/>
                <a:gd name="T8" fmla="*/ 0 w 99"/>
                <a:gd name="T9" fmla="*/ 41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"/>
                <a:gd name="T16" fmla="*/ 0 h 44"/>
                <a:gd name="T17" fmla="*/ 99 w 99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" h="44">
                  <a:moveTo>
                    <a:pt x="0" y="41"/>
                  </a:moveTo>
                  <a:lnTo>
                    <a:pt x="60" y="0"/>
                  </a:lnTo>
                  <a:lnTo>
                    <a:pt x="99" y="2"/>
                  </a:lnTo>
                  <a:lnTo>
                    <a:pt x="39" y="4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5" name="Freeform 503"/>
            <p:cNvSpPr>
              <a:spLocks/>
            </p:cNvSpPr>
            <p:nvPr/>
          </p:nvSpPr>
          <p:spPr bwMode="auto">
            <a:xfrm>
              <a:off x="4453" y="3698"/>
              <a:ext cx="100" cy="43"/>
            </a:xfrm>
            <a:custGeom>
              <a:avLst/>
              <a:gdLst>
                <a:gd name="T0" fmla="*/ 0 w 100"/>
                <a:gd name="T1" fmla="*/ 41 h 43"/>
                <a:gd name="T2" fmla="*/ 60 w 100"/>
                <a:gd name="T3" fmla="*/ 0 h 43"/>
                <a:gd name="T4" fmla="*/ 100 w 100"/>
                <a:gd name="T5" fmla="*/ 2 h 43"/>
                <a:gd name="T6" fmla="*/ 40 w 100"/>
                <a:gd name="T7" fmla="*/ 43 h 43"/>
                <a:gd name="T8" fmla="*/ 0 w 100"/>
                <a:gd name="T9" fmla="*/ 4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"/>
                <a:gd name="T16" fmla="*/ 0 h 43"/>
                <a:gd name="T17" fmla="*/ 100 w 100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" h="43">
                  <a:moveTo>
                    <a:pt x="0" y="41"/>
                  </a:moveTo>
                  <a:lnTo>
                    <a:pt x="60" y="0"/>
                  </a:lnTo>
                  <a:lnTo>
                    <a:pt x="100" y="2"/>
                  </a:lnTo>
                  <a:lnTo>
                    <a:pt x="40" y="43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6" name="Freeform 504"/>
            <p:cNvSpPr>
              <a:spLocks/>
            </p:cNvSpPr>
            <p:nvPr/>
          </p:nvSpPr>
          <p:spPr bwMode="auto">
            <a:xfrm>
              <a:off x="4495" y="3701"/>
              <a:ext cx="98" cy="44"/>
            </a:xfrm>
            <a:custGeom>
              <a:avLst/>
              <a:gdLst>
                <a:gd name="T0" fmla="*/ 0 w 98"/>
                <a:gd name="T1" fmla="*/ 42 h 44"/>
                <a:gd name="T2" fmla="*/ 60 w 98"/>
                <a:gd name="T3" fmla="*/ 0 h 44"/>
                <a:gd name="T4" fmla="*/ 98 w 98"/>
                <a:gd name="T5" fmla="*/ 3 h 44"/>
                <a:gd name="T6" fmla="*/ 38 w 98"/>
                <a:gd name="T7" fmla="*/ 44 h 44"/>
                <a:gd name="T8" fmla="*/ 0 w 98"/>
                <a:gd name="T9" fmla="*/ 42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"/>
                <a:gd name="T16" fmla="*/ 0 h 44"/>
                <a:gd name="T17" fmla="*/ 98 w 98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" h="44">
                  <a:moveTo>
                    <a:pt x="0" y="42"/>
                  </a:moveTo>
                  <a:lnTo>
                    <a:pt x="60" y="0"/>
                  </a:lnTo>
                  <a:lnTo>
                    <a:pt x="98" y="3"/>
                  </a:lnTo>
                  <a:lnTo>
                    <a:pt x="38" y="4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7" name="Freeform 505"/>
            <p:cNvSpPr>
              <a:spLocks/>
            </p:cNvSpPr>
            <p:nvPr/>
          </p:nvSpPr>
          <p:spPr bwMode="auto">
            <a:xfrm>
              <a:off x="4493" y="3700"/>
              <a:ext cx="98" cy="44"/>
            </a:xfrm>
            <a:custGeom>
              <a:avLst/>
              <a:gdLst>
                <a:gd name="T0" fmla="*/ 0 w 98"/>
                <a:gd name="T1" fmla="*/ 41 h 44"/>
                <a:gd name="T2" fmla="*/ 60 w 98"/>
                <a:gd name="T3" fmla="*/ 0 h 44"/>
                <a:gd name="T4" fmla="*/ 98 w 98"/>
                <a:gd name="T5" fmla="*/ 3 h 44"/>
                <a:gd name="T6" fmla="*/ 38 w 98"/>
                <a:gd name="T7" fmla="*/ 44 h 44"/>
                <a:gd name="T8" fmla="*/ 0 w 98"/>
                <a:gd name="T9" fmla="*/ 41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"/>
                <a:gd name="T16" fmla="*/ 0 h 44"/>
                <a:gd name="T17" fmla="*/ 98 w 98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" h="44">
                  <a:moveTo>
                    <a:pt x="0" y="41"/>
                  </a:moveTo>
                  <a:lnTo>
                    <a:pt x="60" y="0"/>
                  </a:lnTo>
                  <a:lnTo>
                    <a:pt x="98" y="3"/>
                  </a:lnTo>
                  <a:lnTo>
                    <a:pt x="38" y="44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8" name="Freeform 506"/>
            <p:cNvSpPr>
              <a:spLocks/>
            </p:cNvSpPr>
            <p:nvPr/>
          </p:nvSpPr>
          <p:spPr bwMode="auto">
            <a:xfrm>
              <a:off x="4533" y="3704"/>
              <a:ext cx="99" cy="44"/>
            </a:xfrm>
            <a:custGeom>
              <a:avLst/>
              <a:gdLst>
                <a:gd name="T0" fmla="*/ 0 w 99"/>
                <a:gd name="T1" fmla="*/ 41 h 44"/>
                <a:gd name="T2" fmla="*/ 60 w 99"/>
                <a:gd name="T3" fmla="*/ 0 h 44"/>
                <a:gd name="T4" fmla="*/ 99 w 99"/>
                <a:gd name="T5" fmla="*/ 3 h 44"/>
                <a:gd name="T6" fmla="*/ 40 w 99"/>
                <a:gd name="T7" fmla="*/ 44 h 44"/>
                <a:gd name="T8" fmla="*/ 0 w 99"/>
                <a:gd name="T9" fmla="*/ 41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"/>
                <a:gd name="T16" fmla="*/ 0 h 44"/>
                <a:gd name="T17" fmla="*/ 99 w 99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" h="44">
                  <a:moveTo>
                    <a:pt x="0" y="41"/>
                  </a:moveTo>
                  <a:lnTo>
                    <a:pt x="60" y="0"/>
                  </a:lnTo>
                  <a:lnTo>
                    <a:pt x="99" y="3"/>
                  </a:lnTo>
                  <a:lnTo>
                    <a:pt x="40" y="4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19" name="Freeform 507"/>
            <p:cNvSpPr>
              <a:spLocks/>
            </p:cNvSpPr>
            <p:nvPr/>
          </p:nvSpPr>
          <p:spPr bwMode="auto">
            <a:xfrm>
              <a:off x="4531" y="3703"/>
              <a:ext cx="98" cy="43"/>
            </a:xfrm>
            <a:custGeom>
              <a:avLst/>
              <a:gdLst>
                <a:gd name="T0" fmla="*/ 0 w 98"/>
                <a:gd name="T1" fmla="*/ 41 h 43"/>
                <a:gd name="T2" fmla="*/ 60 w 98"/>
                <a:gd name="T3" fmla="*/ 0 h 43"/>
                <a:gd name="T4" fmla="*/ 98 w 98"/>
                <a:gd name="T5" fmla="*/ 2 h 43"/>
                <a:gd name="T6" fmla="*/ 39 w 98"/>
                <a:gd name="T7" fmla="*/ 43 h 43"/>
                <a:gd name="T8" fmla="*/ 0 w 98"/>
                <a:gd name="T9" fmla="*/ 4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"/>
                <a:gd name="T16" fmla="*/ 0 h 43"/>
                <a:gd name="T17" fmla="*/ 98 w 98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" h="43">
                  <a:moveTo>
                    <a:pt x="0" y="41"/>
                  </a:moveTo>
                  <a:lnTo>
                    <a:pt x="60" y="0"/>
                  </a:lnTo>
                  <a:lnTo>
                    <a:pt x="98" y="2"/>
                  </a:lnTo>
                  <a:lnTo>
                    <a:pt x="39" y="43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0" name="Freeform 508"/>
            <p:cNvSpPr>
              <a:spLocks/>
            </p:cNvSpPr>
            <p:nvPr/>
          </p:nvSpPr>
          <p:spPr bwMode="auto">
            <a:xfrm>
              <a:off x="4573" y="3707"/>
              <a:ext cx="98" cy="43"/>
            </a:xfrm>
            <a:custGeom>
              <a:avLst/>
              <a:gdLst>
                <a:gd name="T0" fmla="*/ 0 w 98"/>
                <a:gd name="T1" fmla="*/ 41 h 43"/>
                <a:gd name="T2" fmla="*/ 59 w 98"/>
                <a:gd name="T3" fmla="*/ 0 h 43"/>
                <a:gd name="T4" fmla="*/ 98 w 98"/>
                <a:gd name="T5" fmla="*/ 2 h 43"/>
                <a:gd name="T6" fmla="*/ 39 w 98"/>
                <a:gd name="T7" fmla="*/ 43 h 43"/>
                <a:gd name="T8" fmla="*/ 0 w 98"/>
                <a:gd name="T9" fmla="*/ 4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"/>
                <a:gd name="T16" fmla="*/ 0 h 43"/>
                <a:gd name="T17" fmla="*/ 98 w 98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" h="43">
                  <a:moveTo>
                    <a:pt x="0" y="41"/>
                  </a:moveTo>
                  <a:lnTo>
                    <a:pt x="59" y="0"/>
                  </a:lnTo>
                  <a:lnTo>
                    <a:pt x="98" y="2"/>
                  </a:lnTo>
                  <a:lnTo>
                    <a:pt x="39" y="43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1" name="Freeform 509"/>
            <p:cNvSpPr>
              <a:spLocks/>
            </p:cNvSpPr>
            <p:nvPr/>
          </p:nvSpPr>
          <p:spPr bwMode="auto">
            <a:xfrm>
              <a:off x="4570" y="3705"/>
              <a:ext cx="98" cy="44"/>
            </a:xfrm>
            <a:custGeom>
              <a:avLst/>
              <a:gdLst>
                <a:gd name="T0" fmla="*/ 0 w 98"/>
                <a:gd name="T1" fmla="*/ 41 h 44"/>
                <a:gd name="T2" fmla="*/ 59 w 98"/>
                <a:gd name="T3" fmla="*/ 0 h 44"/>
                <a:gd name="T4" fmla="*/ 98 w 98"/>
                <a:gd name="T5" fmla="*/ 3 h 44"/>
                <a:gd name="T6" fmla="*/ 40 w 98"/>
                <a:gd name="T7" fmla="*/ 44 h 44"/>
                <a:gd name="T8" fmla="*/ 0 w 98"/>
                <a:gd name="T9" fmla="*/ 41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"/>
                <a:gd name="T16" fmla="*/ 0 h 44"/>
                <a:gd name="T17" fmla="*/ 98 w 98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" h="44">
                  <a:moveTo>
                    <a:pt x="0" y="41"/>
                  </a:moveTo>
                  <a:lnTo>
                    <a:pt x="59" y="0"/>
                  </a:lnTo>
                  <a:lnTo>
                    <a:pt x="98" y="3"/>
                  </a:lnTo>
                  <a:lnTo>
                    <a:pt x="40" y="44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2" name="Freeform 510"/>
            <p:cNvSpPr>
              <a:spLocks/>
            </p:cNvSpPr>
            <p:nvPr/>
          </p:nvSpPr>
          <p:spPr bwMode="auto">
            <a:xfrm>
              <a:off x="4612" y="3199"/>
              <a:ext cx="128" cy="551"/>
            </a:xfrm>
            <a:custGeom>
              <a:avLst/>
              <a:gdLst>
                <a:gd name="T0" fmla="*/ 0 w 128"/>
                <a:gd name="T1" fmla="*/ 551 h 551"/>
                <a:gd name="T2" fmla="*/ 59 w 128"/>
                <a:gd name="T3" fmla="*/ 510 h 551"/>
                <a:gd name="T4" fmla="*/ 128 w 128"/>
                <a:gd name="T5" fmla="*/ 0 h 551"/>
                <a:gd name="T6" fmla="*/ 70 w 128"/>
                <a:gd name="T7" fmla="*/ 32 h 551"/>
                <a:gd name="T8" fmla="*/ 0 w 128"/>
                <a:gd name="T9" fmla="*/ 551 h 5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551"/>
                <a:gd name="T17" fmla="*/ 128 w 128"/>
                <a:gd name="T18" fmla="*/ 551 h 5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551">
                  <a:moveTo>
                    <a:pt x="0" y="551"/>
                  </a:moveTo>
                  <a:lnTo>
                    <a:pt x="59" y="510"/>
                  </a:lnTo>
                  <a:lnTo>
                    <a:pt x="128" y="0"/>
                  </a:lnTo>
                  <a:lnTo>
                    <a:pt x="70" y="32"/>
                  </a:lnTo>
                  <a:lnTo>
                    <a:pt x="0" y="551"/>
                  </a:lnTo>
                  <a:close/>
                </a:path>
              </a:pathLst>
            </a:custGeom>
            <a:solidFill>
              <a:srgbClr val="00006A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3" name="Freeform 511"/>
            <p:cNvSpPr>
              <a:spLocks/>
            </p:cNvSpPr>
            <p:nvPr/>
          </p:nvSpPr>
          <p:spPr bwMode="auto">
            <a:xfrm>
              <a:off x="4610" y="3197"/>
              <a:ext cx="127" cy="552"/>
            </a:xfrm>
            <a:custGeom>
              <a:avLst/>
              <a:gdLst>
                <a:gd name="T0" fmla="*/ 0 w 127"/>
                <a:gd name="T1" fmla="*/ 552 h 552"/>
                <a:gd name="T2" fmla="*/ 58 w 127"/>
                <a:gd name="T3" fmla="*/ 511 h 552"/>
                <a:gd name="T4" fmla="*/ 127 w 127"/>
                <a:gd name="T5" fmla="*/ 0 h 552"/>
                <a:gd name="T6" fmla="*/ 70 w 127"/>
                <a:gd name="T7" fmla="*/ 33 h 552"/>
                <a:gd name="T8" fmla="*/ 0 w 127"/>
                <a:gd name="T9" fmla="*/ 552 h 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552"/>
                <a:gd name="T17" fmla="*/ 127 w 127"/>
                <a:gd name="T18" fmla="*/ 552 h 5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552">
                  <a:moveTo>
                    <a:pt x="0" y="552"/>
                  </a:moveTo>
                  <a:lnTo>
                    <a:pt x="58" y="511"/>
                  </a:lnTo>
                  <a:lnTo>
                    <a:pt x="127" y="0"/>
                  </a:lnTo>
                  <a:lnTo>
                    <a:pt x="70" y="33"/>
                  </a:lnTo>
                  <a:lnTo>
                    <a:pt x="0" y="552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4" name="Freeform 512"/>
            <p:cNvSpPr>
              <a:spLocks/>
            </p:cNvSpPr>
            <p:nvPr/>
          </p:nvSpPr>
          <p:spPr bwMode="auto">
            <a:xfrm>
              <a:off x="4682" y="3199"/>
              <a:ext cx="98" cy="34"/>
            </a:xfrm>
            <a:custGeom>
              <a:avLst/>
              <a:gdLst>
                <a:gd name="T0" fmla="*/ 0 w 98"/>
                <a:gd name="T1" fmla="*/ 32 h 34"/>
                <a:gd name="T2" fmla="*/ 58 w 98"/>
                <a:gd name="T3" fmla="*/ 0 h 34"/>
                <a:gd name="T4" fmla="*/ 98 w 98"/>
                <a:gd name="T5" fmla="*/ 2 h 34"/>
                <a:gd name="T6" fmla="*/ 41 w 98"/>
                <a:gd name="T7" fmla="*/ 34 h 34"/>
                <a:gd name="T8" fmla="*/ 0 w 98"/>
                <a:gd name="T9" fmla="*/ 3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"/>
                <a:gd name="T16" fmla="*/ 0 h 34"/>
                <a:gd name="T17" fmla="*/ 98 w 98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" h="34">
                  <a:moveTo>
                    <a:pt x="0" y="32"/>
                  </a:moveTo>
                  <a:lnTo>
                    <a:pt x="58" y="0"/>
                  </a:lnTo>
                  <a:lnTo>
                    <a:pt x="98" y="2"/>
                  </a:lnTo>
                  <a:lnTo>
                    <a:pt x="41" y="3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5" name="Freeform 513"/>
            <p:cNvSpPr>
              <a:spLocks/>
            </p:cNvSpPr>
            <p:nvPr/>
          </p:nvSpPr>
          <p:spPr bwMode="auto">
            <a:xfrm>
              <a:off x="4680" y="3197"/>
              <a:ext cx="98" cy="35"/>
            </a:xfrm>
            <a:custGeom>
              <a:avLst/>
              <a:gdLst>
                <a:gd name="T0" fmla="*/ 0 w 98"/>
                <a:gd name="T1" fmla="*/ 33 h 35"/>
                <a:gd name="T2" fmla="*/ 57 w 98"/>
                <a:gd name="T3" fmla="*/ 0 h 35"/>
                <a:gd name="T4" fmla="*/ 98 w 98"/>
                <a:gd name="T5" fmla="*/ 2 h 35"/>
                <a:gd name="T6" fmla="*/ 41 w 98"/>
                <a:gd name="T7" fmla="*/ 35 h 35"/>
                <a:gd name="T8" fmla="*/ 0 w 98"/>
                <a:gd name="T9" fmla="*/ 3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"/>
                <a:gd name="T16" fmla="*/ 0 h 35"/>
                <a:gd name="T17" fmla="*/ 98 w 98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" h="35">
                  <a:moveTo>
                    <a:pt x="0" y="33"/>
                  </a:moveTo>
                  <a:lnTo>
                    <a:pt x="57" y="0"/>
                  </a:lnTo>
                  <a:lnTo>
                    <a:pt x="98" y="2"/>
                  </a:lnTo>
                  <a:lnTo>
                    <a:pt x="41" y="35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6" name="Freeform 514"/>
            <p:cNvSpPr>
              <a:spLocks/>
            </p:cNvSpPr>
            <p:nvPr/>
          </p:nvSpPr>
          <p:spPr bwMode="auto">
            <a:xfrm>
              <a:off x="4723" y="3201"/>
              <a:ext cx="97" cy="34"/>
            </a:xfrm>
            <a:custGeom>
              <a:avLst/>
              <a:gdLst>
                <a:gd name="T0" fmla="*/ 0 w 97"/>
                <a:gd name="T1" fmla="*/ 32 h 34"/>
                <a:gd name="T2" fmla="*/ 57 w 97"/>
                <a:gd name="T3" fmla="*/ 0 h 34"/>
                <a:gd name="T4" fmla="*/ 97 w 97"/>
                <a:gd name="T5" fmla="*/ 2 h 34"/>
                <a:gd name="T6" fmla="*/ 41 w 97"/>
                <a:gd name="T7" fmla="*/ 34 h 34"/>
                <a:gd name="T8" fmla="*/ 0 w 97"/>
                <a:gd name="T9" fmla="*/ 3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34"/>
                <a:gd name="T17" fmla="*/ 97 w 97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34">
                  <a:moveTo>
                    <a:pt x="0" y="32"/>
                  </a:moveTo>
                  <a:lnTo>
                    <a:pt x="57" y="0"/>
                  </a:lnTo>
                  <a:lnTo>
                    <a:pt x="97" y="2"/>
                  </a:lnTo>
                  <a:lnTo>
                    <a:pt x="41" y="3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7" name="Freeform 515"/>
            <p:cNvSpPr>
              <a:spLocks/>
            </p:cNvSpPr>
            <p:nvPr/>
          </p:nvSpPr>
          <p:spPr bwMode="auto">
            <a:xfrm>
              <a:off x="4721" y="3199"/>
              <a:ext cx="96" cy="35"/>
            </a:xfrm>
            <a:custGeom>
              <a:avLst/>
              <a:gdLst>
                <a:gd name="T0" fmla="*/ 0 w 96"/>
                <a:gd name="T1" fmla="*/ 33 h 35"/>
                <a:gd name="T2" fmla="*/ 57 w 96"/>
                <a:gd name="T3" fmla="*/ 0 h 35"/>
                <a:gd name="T4" fmla="*/ 96 w 96"/>
                <a:gd name="T5" fmla="*/ 2 h 35"/>
                <a:gd name="T6" fmla="*/ 40 w 96"/>
                <a:gd name="T7" fmla="*/ 35 h 35"/>
                <a:gd name="T8" fmla="*/ 0 w 96"/>
                <a:gd name="T9" fmla="*/ 3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35"/>
                <a:gd name="T17" fmla="*/ 96 w 96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35">
                  <a:moveTo>
                    <a:pt x="0" y="33"/>
                  </a:moveTo>
                  <a:lnTo>
                    <a:pt x="57" y="0"/>
                  </a:lnTo>
                  <a:lnTo>
                    <a:pt x="96" y="2"/>
                  </a:lnTo>
                  <a:lnTo>
                    <a:pt x="40" y="35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8" name="Freeform 516"/>
            <p:cNvSpPr>
              <a:spLocks/>
            </p:cNvSpPr>
            <p:nvPr/>
          </p:nvSpPr>
          <p:spPr bwMode="auto">
            <a:xfrm>
              <a:off x="4764" y="3203"/>
              <a:ext cx="97" cy="34"/>
            </a:xfrm>
            <a:custGeom>
              <a:avLst/>
              <a:gdLst>
                <a:gd name="T0" fmla="*/ 0 w 97"/>
                <a:gd name="T1" fmla="*/ 32 h 34"/>
                <a:gd name="T2" fmla="*/ 56 w 97"/>
                <a:gd name="T3" fmla="*/ 0 h 34"/>
                <a:gd name="T4" fmla="*/ 97 w 97"/>
                <a:gd name="T5" fmla="*/ 2 h 34"/>
                <a:gd name="T6" fmla="*/ 41 w 97"/>
                <a:gd name="T7" fmla="*/ 34 h 34"/>
                <a:gd name="T8" fmla="*/ 0 w 97"/>
                <a:gd name="T9" fmla="*/ 3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34"/>
                <a:gd name="T17" fmla="*/ 97 w 97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34">
                  <a:moveTo>
                    <a:pt x="0" y="32"/>
                  </a:moveTo>
                  <a:lnTo>
                    <a:pt x="56" y="0"/>
                  </a:lnTo>
                  <a:lnTo>
                    <a:pt x="97" y="2"/>
                  </a:lnTo>
                  <a:lnTo>
                    <a:pt x="41" y="3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29" name="Freeform 517"/>
            <p:cNvSpPr>
              <a:spLocks/>
            </p:cNvSpPr>
            <p:nvPr/>
          </p:nvSpPr>
          <p:spPr bwMode="auto">
            <a:xfrm>
              <a:off x="4761" y="3201"/>
              <a:ext cx="97" cy="35"/>
            </a:xfrm>
            <a:custGeom>
              <a:avLst/>
              <a:gdLst>
                <a:gd name="T0" fmla="*/ 0 w 97"/>
                <a:gd name="T1" fmla="*/ 33 h 35"/>
                <a:gd name="T2" fmla="*/ 56 w 97"/>
                <a:gd name="T3" fmla="*/ 0 h 35"/>
                <a:gd name="T4" fmla="*/ 97 w 97"/>
                <a:gd name="T5" fmla="*/ 2 h 35"/>
                <a:gd name="T6" fmla="*/ 41 w 97"/>
                <a:gd name="T7" fmla="*/ 35 h 35"/>
                <a:gd name="T8" fmla="*/ 0 w 97"/>
                <a:gd name="T9" fmla="*/ 3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"/>
                <a:gd name="T16" fmla="*/ 0 h 35"/>
                <a:gd name="T17" fmla="*/ 97 w 97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" h="35">
                  <a:moveTo>
                    <a:pt x="0" y="33"/>
                  </a:moveTo>
                  <a:lnTo>
                    <a:pt x="56" y="0"/>
                  </a:lnTo>
                  <a:lnTo>
                    <a:pt x="97" y="2"/>
                  </a:lnTo>
                  <a:lnTo>
                    <a:pt x="41" y="35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0" name="Freeform 518"/>
            <p:cNvSpPr>
              <a:spLocks/>
            </p:cNvSpPr>
            <p:nvPr/>
          </p:nvSpPr>
          <p:spPr bwMode="auto">
            <a:xfrm>
              <a:off x="4805" y="3205"/>
              <a:ext cx="95" cy="34"/>
            </a:xfrm>
            <a:custGeom>
              <a:avLst/>
              <a:gdLst>
                <a:gd name="T0" fmla="*/ 0 w 95"/>
                <a:gd name="T1" fmla="*/ 32 h 34"/>
                <a:gd name="T2" fmla="*/ 56 w 95"/>
                <a:gd name="T3" fmla="*/ 0 h 34"/>
                <a:gd name="T4" fmla="*/ 95 w 95"/>
                <a:gd name="T5" fmla="*/ 1 h 34"/>
                <a:gd name="T6" fmla="*/ 40 w 95"/>
                <a:gd name="T7" fmla="*/ 34 h 34"/>
                <a:gd name="T8" fmla="*/ 0 w 95"/>
                <a:gd name="T9" fmla="*/ 3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34"/>
                <a:gd name="T17" fmla="*/ 95 w 95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34">
                  <a:moveTo>
                    <a:pt x="0" y="32"/>
                  </a:moveTo>
                  <a:lnTo>
                    <a:pt x="56" y="0"/>
                  </a:lnTo>
                  <a:lnTo>
                    <a:pt x="95" y="1"/>
                  </a:lnTo>
                  <a:lnTo>
                    <a:pt x="40" y="3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1" name="Freeform 519"/>
            <p:cNvSpPr>
              <a:spLocks/>
            </p:cNvSpPr>
            <p:nvPr/>
          </p:nvSpPr>
          <p:spPr bwMode="auto">
            <a:xfrm>
              <a:off x="4802" y="3203"/>
              <a:ext cx="96" cy="35"/>
            </a:xfrm>
            <a:custGeom>
              <a:avLst/>
              <a:gdLst>
                <a:gd name="T0" fmla="*/ 0 w 96"/>
                <a:gd name="T1" fmla="*/ 33 h 35"/>
                <a:gd name="T2" fmla="*/ 56 w 96"/>
                <a:gd name="T3" fmla="*/ 0 h 35"/>
                <a:gd name="T4" fmla="*/ 96 w 96"/>
                <a:gd name="T5" fmla="*/ 2 h 35"/>
                <a:gd name="T6" fmla="*/ 41 w 96"/>
                <a:gd name="T7" fmla="*/ 35 h 35"/>
                <a:gd name="T8" fmla="*/ 0 w 96"/>
                <a:gd name="T9" fmla="*/ 33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35"/>
                <a:gd name="T17" fmla="*/ 96 w 96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35">
                  <a:moveTo>
                    <a:pt x="0" y="33"/>
                  </a:moveTo>
                  <a:lnTo>
                    <a:pt x="56" y="0"/>
                  </a:lnTo>
                  <a:lnTo>
                    <a:pt x="96" y="2"/>
                  </a:lnTo>
                  <a:lnTo>
                    <a:pt x="41" y="35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2" name="Freeform 520"/>
            <p:cNvSpPr>
              <a:spLocks/>
            </p:cNvSpPr>
            <p:nvPr/>
          </p:nvSpPr>
          <p:spPr bwMode="auto">
            <a:xfrm>
              <a:off x="4845" y="3206"/>
              <a:ext cx="84" cy="213"/>
            </a:xfrm>
            <a:custGeom>
              <a:avLst/>
              <a:gdLst>
                <a:gd name="T0" fmla="*/ 0 w 84"/>
                <a:gd name="T1" fmla="*/ 33 h 213"/>
                <a:gd name="T2" fmla="*/ 55 w 84"/>
                <a:gd name="T3" fmla="*/ 0 h 213"/>
                <a:gd name="T4" fmla="*/ 84 w 84"/>
                <a:gd name="T5" fmla="*/ 177 h 213"/>
                <a:gd name="T6" fmla="*/ 30 w 84"/>
                <a:gd name="T7" fmla="*/ 213 h 213"/>
                <a:gd name="T8" fmla="*/ 0 w 84"/>
                <a:gd name="T9" fmla="*/ 33 h 2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213"/>
                <a:gd name="T17" fmla="*/ 84 w 84"/>
                <a:gd name="T18" fmla="*/ 213 h 2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213">
                  <a:moveTo>
                    <a:pt x="0" y="33"/>
                  </a:moveTo>
                  <a:lnTo>
                    <a:pt x="55" y="0"/>
                  </a:lnTo>
                  <a:lnTo>
                    <a:pt x="84" y="177"/>
                  </a:lnTo>
                  <a:lnTo>
                    <a:pt x="30" y="21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3" name="Freeform 521"/>
            <p:cNvSpPr>
              <a:spLocks/>
            </p:cNvSpPr>
            <p:nvPr/>
          </p:nvSpPr>
          <p:spPr bwMode="auto">
            <a:xfrm>
              <a:off x="4843" y="3205"/>
              <a:ext cx="84" cy="212"/>
            </a:xfrm>
            <a:custGeom>
              <a:avLst/>
              <a:gdLst>
                <a:gd name="T0" fmla="*/ 0 w 84"/>
                <a:gd name="T1" fmla="*/ 33 h 212"/>
                <a:gd name="T2" fmla="*/ 55 w 84"/>
                <a:gd name="T3" fmla="*/ 0 h 212"/>
                <a:gd name="T4" fmla="*/ 84 w 84"/>
                <a:gd name="T5" fmla="*/ 176 h 212"/>
                <a:gd name="T6" fmla="*/ 29 w 84"/>
                <a:gd name="T7" fmla="*/ 212 h 212"/>
                <a:gd name="T8" fmla="*/ 0 w 84"/>
                <a:gd name="T9" fmla="*/ 33 h 2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212"/>
                <a:gd name="T17" fmla="*/ 84 w 84"/>
                <a:gd name="T18" fmla="*/ 212 h 2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212">
                  <a:moveTo>
                    <a:pt x="0" y="33"/>
                  </a:moveTo>
                  <a:lnTo>
                    <a:pt x="55" y="0"/>
                  </a:lnTo>
                  <a:lnTo>
                    <a:pt x="84" y="176"/>
                  </a:lnTo>
                  <a:lnTo>
                    <a:pt x="29" y="212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4" name="Freeform 522"/>
            <p:cNvSpPr>
              <a:spLocks/>
            </p:cNvSpPr>
            <p:nvPr/>
          </p:nvSpPr>
          <p:spPr bwMode="auto">
            <a:xfrm>
              <a:off x="4875" y="3383"/>
              <a:ext cx="94" cy="39"/>
            </a:xfrm>
            <a:custGeom>
              <a:avLst/>
              <a:gdLst>
                <a:gd name="T0" fmla="*/ 0 w 94"/>
                <a:gd name="T1" fmla="*/ 36 h 39"/>
                <a:gd name="T2" fmla="*/ 54 w 94"/>
                <a:gd name="T3" fmla="*/ 0 h 39"/>
                <a:gd name="T4" fmla="*/ 94 w 94"/>
                <a:gd name="T5" fmla="*/ 2 h 39"/>
                <a:gd name="T6" fmla="*/ 40 w 94"/>
                <a:gd name="T7" fmla="*/ 39 h 39"/>
                <a:gd name="T8" fmla="*/ 0 w 94"/>
                <a:gd name="T9" fmla="*/ 36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39"/>
                <a:gd name="T17" fmla="*/ 94 w 94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39">
                  <a:moveTo>
                    <a:pt x="0" y="36"/>
                  </a:moveTo>
                  <a:lnTo>
                    <a:pt x="54" y="0"/>
                  </a:lnTo>
                  <a:lnTo>
                    <a:pt x="94" y="2"/>
                  </a:lnTo>
                  <a:lnTo>
                    <a:pt x="40" y="3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5" name="Freeform 523"/>
            <p:cNvSpPr>
              <a:spLocks/>
            </p:cNvSpPr>
            <p:nvPr/>
          </p:nvSpPr>
          <p:spPr bwMode="auto">
            <a:xfrm>
              <a:off x="4872" y="3381"/>
              <a:ext cx="94" cy="39"/>
            </a:xfrm>
            <a:custGeom>
              <a:avLst/>
              <a:gdLst>
                <a:gd name="T0" fmla="*/ 0 w 94"/>
                <a:gd name="T1" fmla="*/ 36 h 39"/>
                <a:gd name="T2" fmla="*/ 55 w 94"/>
                <a:gd name="T3" fmla="*/ 0 h 39"/>
                <a:gd name="T4" fmla="*/ 94 w 94"/>
                <a:gd name="T5" fmla="*/ 2 h 39"/>
                <a:gd name="T6" fmla="*/ 41 w 94"/>
                <a:gd name="T7" fmla="*/ 39 h 39"/>
                <a:gd name="T8" fmla="*/ 0 w 94"/>
                <a:gd name="T9" fmla="*/ 36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39"/>
                <a:gd name="T17" fmla="*/ 94 w 94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39">
                  <a:moveTo>
                    <a:pt x="0" y="36"/>
                  </a:moveTo>
                  <a:lnTo>
                    <a:pt x="55" y="0"/>
                  </a:lnTo>
                  <a:lnTo>
                    <a:pt x="94" y="2"/>
                  </a:lnTo>
                  <a:lnTo>
                    <a:pt x="41" y="39"/>
                  </a:lnTo>
                  <a:lnTo>
                    <a:pt x="0" y="3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6" name="Freeform 524"/>
            <p:cNvSpPr>
              <a:spLocks/>
            </p:cNvSpPr>
            <p:nvPr/>
          </p:nvSpPr>
          <p:spPr bwMode="auto">
            <a:xfrm>
              <a:off x="4915" y="3385"/>
              <a:ext cx="95" cy="39"/>
            </a:xfrm>
            <a:custGeom>
              <a:avLst/>
              <a:gdLst>
                <a:gd name="T0" fmla="*/ 0 w 95"/>
                <a:gd name="T1" fmla="*/ 37 h 39"/>
                <a:gd name="T2" fmla="*/ 54 w 95"/>
                <a:gd name="T3" fmla="*/ 0 h 39"/>
                <a:gd name="T4" fmla="*/ 95 w 95"/>
                <a:gd name="T5" fmla="*/ 2 h 39"/>
                <a:gd name="T6" fmla="*/ 41 w 95"/>
                <a:gd name="T7" fmla="*/ 39 h 39"/>
                <a:gd name="T8" fmla="*/ 0 w 95"/>
                <a:gd name="T9" fmla="*/ 3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39"/>
                <a:gd name="T17" fmla="*/ 95 w 95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39">
                  <a:moveTo>
                    <a:pt x="0" y="37"/>
                  </a:moveTo>
                  <a:lnTo>
                    <a:pt x="54" y="0"/>
                  </a:lnTo>
                  <a:lnTo>
                    <a:pt x="95" y="2"/>
                  </a:lnTo>
                  <a:lnTo>
                    <a:pt x="41" y="39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7" name="Freeform 525"/>
            <p:cNvSpPr>
              <a:spLocks/>
            </p:cNvSpPr>
            <p:nvPr/>
          </p:nvSpPr>
          <p:spPr bwMode="auto">
            <a:xfrm>
              <a:off x="4913" y="3383"/>
              <a:ext cx="94" cy="39"/>
            </a:xfrm>
            <a:custGeom>
              <a:avLst/>
              <a:gdLst>
                <a:gd name="T0" fmla="*/ 0 w 94"/>
                <a:gd name="T1" fmla="*/ 37 h 39"/>
                <a:gd name="T2" fmla="*/ 53 w 94"/>
                <a:gd name="T3" fmla="*/ 0 h 39"/>
                <a:gd name="T4" fmla="*/ 94 w 94"/>
                <a:gd name="T5" fmla="*/ 3 h 39"/>
                <a:gd name="T6" fmla="*/ 41 w 94"/>
                <a:gd name="T7" fmla="*/ 39 h 39"/>
                <a:gd name="T8" fmla="*/ 0 w 94"/>
                <a:gd name="T9" fmla="*/ 3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39"/>
                <a:gd name="T17" fmla="*/ 94 w 94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39">
                  <a:moveTo>
                    <a:pt x="0" y="37"/>
                  </a:moveTo>
                  <a:lnTo>
                    <a:pt x="53" y="0"/>
                  </a:lnTo>
                  <a:lnTo>
                    <a:pt x="94" y="3"/>
                  </a:lnTo>
                  <a:lnTo>
                    <a:pt x="41" y="39"/>
                  </a:lnTo>
                  <a:lnTo>
                    <a:pt x="0" y="37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8" name="Freeform 526"/>
            <p:cNvSpPr>
              <a:spLocks/>
            </p:cNvSpPr>
            <p:nvPr/>
          </p:nvSpPr>
          <p:spPr bwMode="auto">
            <a:xfrm>
              <a:off x="4956" y="3387"/>
              <a:ext cx="93" cy="39"/>
            </a:xfrm>
            <a:custGeom>
              <a:avLst/>
              <a:gdLst>
                <a:gd name="T0" fmla="*/ 0 w 93"/>
                <a:gd name="T1" fmla="*/ 37 h 39"/>
                <a:gd name="T2" fmla="*/ 54 w 93"/>
                <a:gd name="T3" fmla="*/ 0 h 39"/>
                <a:gd name="T4" fmla="*/ 93 w 93"/>
                <a:gd name="T5" fmla="*/ 3 h 39"/>
                <a:gd name="T6" fmla="*/ 41 w 93"/>
                <a:gd name="T7" fmla="*/ 39 h 39"/>
                <a:gd name="T8" fmla="*/ 0 w 93"/>
                <a:gd name="T9" fmla="*/ 3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39"/>
                <a:gd name="T17" fmla="*/ 93 w 93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39">
                  <a:moveTo>
                    <a:pt x="0" y="37"/>
                  </a:moveTo>
                  <a:lnTo>
                    <a:pt x="54" y="0"/>
                  </a:lnTo>
                  <a:lnTo>
                    <a:pt x="93" y="3"/>
                  </a:lnTo>
                  <a:lnTo>
                    <a:pt x="41" y="39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39" name="Freeform 527"/>
            <p:cNvSpPr>
              <a:spLocks/>
            </p:cNvSpPr>
            <p:nvPr/>
          </p:nvSpPr>
          <p:spPr bwMode="auto">
            <a:xfrm>
              <a:off x="4954" y="3386"/>
              <a:ext cx="93" cy="38"/>
            </a:xfrm>
            <a:custGeom>
              <a:avLst/>
              <a:gdLst>
                <a:gd name="T0" fmla="*/ 0 w 93"/>
                <a:gd name="T1" fmla="*/ 36 h 38"/>
                <a:gd name="T2" fmla="*/ 53 w 93"/>
                <a:gd name="T3" fmla="*/ 0 h 38"/>
                <a:gd name="T4" fmla="*/ 93 w 93"/>
                <a:gd name="T5" fmla="*/ 2 h 38"/>
                <a:gd name="T6" fmla="*/ 40 w 93"/>
                <a:gd name="T7" fmla="*/ 38 h 38"/>
                <a:gd name="T8" fmla="*/ 0 w 93"/>
                <a:gd name="T9" fmla="*/ 36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38"/>
                <a:gd name="T17" fmla="*/ 93 w 93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38">
                  <a:moveTo>
                    <a:pt x="0" y="36"/>
                  </a:moveTo>
                  <a:lnTo>
                    <a:pt x="53" y="0"/>
                  </a:lnTo>
                  <a:lnTo>
                    <a:pt x="93" y="2"/>
                  </a:lnTo>
                  <a:lnTo>
                    <a:pt x="40" y="38"/>
                  </a:lnTo>
                  <a:lnTo>
                    <a:pt x="0" y="36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0" name="Freeform 528"/>
            <p:cNvSpPr>
              <a:spLocks/>
            </p:cNvSpPr>
            <p:nvPr/>
          </p:nvSpPr>
          <p:spPr bwMode="auto">
            <a:xfrm>
              <a:off x="4997" y="3216"/>
              <a:ext cx="106" cy="210"/>
            </a:xfrm>
            <a:custGeom>
              <a:avLst/>
              <a:gdLst>
                <a:gd name="T0" fmla="*/ 0 w 106"/>
                <a:gd name="T1" fmla="*/ 210 h 210"/>
                <a:gd name="T2" fmla="*/ 52 w 106"/>
                <a:gd name="T3" fmla="*/ 174 h 210"/>
                <a:gd name="T4" fmla="*/ 106 w 106"/>
                <a:gd name="T5" fmla="*/ 0 h 210"/>
                <a:gd name="T6" fmla="*/ 53 w 106"/>
                <a:gd name="T7" fmla="*/ 34 h 210"/>
                <a:gd name="T8" fmla="*/ 0 w 106"/>
                <a:gd name="T9" fmla="*/ 210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10"/>
                <a:gd name="T17" fmla="*/ 106 w 106"/>
                <a:gd name="T18" fmla="*/ 210 h 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10">
                  <a:moveTo>
                    <a:pt x="0" y="210"/>
                  </a:moveTo>
                  <a:lnTo>
                    <a:pt x="52" y="174"/>
                  </a:lnTo>
                  <a:lnTo>
                    <a:pt x="106" y="0"/>
                  </a:lnTo>
                  <a:lnTo>
                    <a:pt x="53" y="34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00006A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1" name="Freeform 529"/>
            <p:cNvSpPr>
              <a:spLocks/>
            </p:cNvSpPr>
            <p:nvPr/>
          </p:nvSpPr>
          <p:spPr bwMode="auto">
            <a:xfrm>
              <a:off x="4994" y="3215"/>
              <a:ext cx="106" cy="209"/>
            </a:xfrm>
            <a:custGeom>
              <a:avLst/>
              <a:gdLst>
                <a:gd name="T0" fmla="*/ 0 w 106"/>
                <a:gd name="T1" fmla="*/ 209 h 209"/>
                <a:gd name="T2" fmla="*/ 53 w 106"/>
                <a:gd name="T3" fmla="*/ 173 h 209"/>
                <a:gd name="T4" fmla="*/ 106 w 106"/>
                <a:gd name="T5" fmla="*/ 0 h 209"/>
                <a:gd name="T6" fmla="*/ 54 w 106"/>
                <a:gd name="T7" fmla="*/ 34 h 209"/>
                <a:gd name="T8" fmla="*/ 0 w 106"/>
                <a:gd name="T9" fmla="*/ 209 h 2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09"/>
                <a:gd name="T17" fmla="*/ 106 w 106"/>
                <a:gd name="T18" fmla="*/ 209 h 2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09">
                  <a:moveTo>
                    <a:pt x="0" y="209"/>
                  </a:moveTo>
                  <a:lnTo>
                    <a:pt x="53" y="173"/>
                  </a:lnTo>
                  <a:lnTo>
                    <a:pt x="106" y="0"/>
                  </a:lnTo>
                  <a:lnTo>
                    <a:pt x="54" y="34"/>
                  </a:lnTo>
                  <a:lnTo>
                    <a:pt x="0" y="209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2" name="Freeform 530"/>
            <p:cNvSpPr>
              <a:spLocks/>
            </p:cNvSpPr>
            <p:nvPr/>
          </p:nvSpPr>
          <p:spPr bwMode="auto">
            <a:xfrm>
              <a:off x="5050" y="3216"/>
              <a:ext cx="93" cy="36"/>
            </a:xfrm>
            <a:custGeom>
              <a:avLst/>
              <a:gdLst>
                <a:gd name="T0" fmla="*/ 0 w 93"/>
                <a:gd name="T1" fmla="*/ 34 h 36"/>
                <a:gd name="T2" fmla="*/ 53 w 93"/>
                <a:gd name="T3" fmla="*/ 0 h 36"/>
                <a:gd name="T4" fmla="*/ 93 w 93"/>
                <a:gd name="T5" fmla="*/ 2 h 36"/>
                <a:gd name="T6" fmla="*/ 42 w 93"/>
                <a:gd name="T7" fmla="*/ 36 h 36"/>
                <a:gd name="T8" fmla="*/ 0 w 93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36"/>
                <a:gd name="T17" fmla="*/ 93 w 9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36">
                  <a:moveTo>
                    <a:pt x="0" y="34"/>
                  </a:moveTo>
                  <a:lnTo>
                    <a:pt x="53" y="0"/>
                  </a:lnTo>
                  <a:lnTo>
                    <a:pt x="93" y="2"/>
                  </a:lnTo>
                  <a:lnTo>
                    <a:pt x="42" y="3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3" name="Freeform 531"/>
            <p:cNvSpPr>
              <a:spLocks/>
            </p:cNvSpPr>
            <p:nvPr/>
          </p:nvSpPr>
          <p:spPr bwMode="auto">
            <a:xfrm>
              <a:off x="5048" y="3215"/>
              <a:ext cx="93" cy="36"/>
            </a:xfrm>
            <a:custGeom>
              <a:avLst/>
              <a:gdLst>
                <a:gd name="T0" fmla="*/ 0 w 93"/>
                <a:gd name="T1" fmla="*/ 34 h 36"/>
                <a:gd name="T2" fmla="*/ 52 w 93"/>
                <a:gd name="T3" fmla="*/ 0 h 36"/>
                <a:gd name="T4" fmla="*/ 93 w 93"/>
                <a:gd name="T5" fmla="*/ 2 h 36"/>
                <a:gd name="T6" fmla="*/ 42 w 93"/>
                <a:gd name="T7" fmla="*/ 36 h 36"/>
                <a:gd name="T8" fmla="*/ 0 w 93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36"/>
                <a:gd name="T17" fmla="*/ 93 w 9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36">
                  <a:moveTo>
                    <a:pt x="0" y="34"/>
                  </a:moveTo>
                  <a:lnTo>
                    <a:pt x="52" y="0"/>
                  </a:lnTo>
                  <a:lnTo>
                    <a:pt x="93" y="2"/>
                  </a:lnTo>
                  <a:lnTo>
                    <a:pt x="42" y="3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4" name="Freeform 532"/>
            <p:cNvSpPr>
              <a:spLocks/>
            </p:cNvSpPr>
            <p:nvPr/>
          </p:nvSpPr>
          <p:spPr bwMode="auto">
            <a:xfrm>
              <a:off x="5092" y="3218"/>
              <a:ext cx="92" cy="36"/>
            </a:xfrm>
            <a:custGeom>
              <a:avLst/>
              <a:gdLst>
                <a:gd name="T0" fmla="*/ 0 w 92"/>
                <a:gd name="T1" fmla="*/ 34 h 36"/>
                <a:gd name="T2" fmla="*/ 51 w 92"/>
                <a:gd name="T3" fmla="*/ 0 h 36"/>
                <a:gd name="T4" fmla="*/ 92 w 92"/>
                <a:gd name="T5" fmla="*/ 2 h 36"/>
                <a:gd name="T6" fmla="*/ 41 w 92"/>
                <a:gd name="T7" fmla="*/ 36 h 36"/>
                <a:gd name="T8" fmla="*/ 0 w 92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36"/>
                <a:gd name="T17" fmla="*/ 92 w 9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36">
                  <a:moveTo>
                    <a:pt x="0" y="34"/>
                  </a:moveTo>
                  <a:lnTo>
                    <a:pt x="51" y="0"/>
                  </a:lnTo>
                  <a:lnTo>
                    <a:pt x="92" y="2"/>
                  </a:lnTo>
                  <a:lnTo>
                    <a:pt x="41" y="3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5" name="Freeform 533"/>
            <p:cNvSpPr>
              <a:spLocks/>
            </p:cNvSpPr>
            <p:nvPr/>
          </p:nvSpPr>
          <p:spPr bwMode="auto">
            <a:xfrm>
              <a:off x="5090" y="3217"/>
              <a:ext cx="91" cy="36"/>
            </a:xfrm>
            <a:custGeom>
              <a:avLst/>
              <a:gdLst>
                <a:gd name="T0" fmla="*/ 0 w 91"/>
                <a:gd name="T1" fmla="*/ 34 h 36"/>
                <a:gd name="T2" fmla="*/ 51 w 91"/>
                <a:gd name="T3" fmla="*/ 0 h 36"/>
                <a:gd name="T4" fmla="*/ 91 w 91"/>
                <a:gd name="T5" fmla="*/ 2 h 36"/>
                <a:gd name="T6" fmla="*/ 41 w 91"/>
                <a:gd name="T7" fmla="*/ 36 h 36"/>
                <a:gd name="T8" fmla="*/ 0 w 91"/>
                <a:gd name="T9" fmla="*/ 34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36"/>
                <a:gd name="T17" fmla="*/ 91 w 91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36">
                  <a:moveTo>
                    <a:pt x="0" y="34"/>
                  </a:moveTo>
                  <a:lnTo>
                    <a:pt x="51" y="0"/>
                  </a:lnTo>
                  <a:lnTo>
                    <a:pt x="91" y="2"/>
                  </a:lnTo>
                  <a:lnTo>
                    <a:pt x="41" y="36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6" name="Freeform 534"/>
            <p:cNvSpPr>
              <a:spLocks/>
            </p:cNvSpPr>
            <p:nvPr/>
          </p:nvSpPr>
          <p:spPr bwMode="auto">
            <a:xfrm>
              <a:off x="5133" y="3220"/>
              <a:ext cx="78" cy="215"/>
            </a:xfrm>
            <a:custGeom>
              <a:avLst/>
              <a:gdLst>
                <a:gd name="T0" fmla="*/ 0 w 78"/>
                <a:gd name="T1" fmla="*/ 34 h 215"/>
                <a:gd name="T2" fmla="*/ 51 w 78"/>
                <a:gd name="T3" fmla="*/ 0 h 215"/>
                <a:gd name="T4" fmla="*/ 78 w 78"/>
                <a:gd name="T5" fmla="*/ 178 h 215"/>
                <a:gd name="T6" fmla="*/ 28 w 78"/>
                <a:gd name="T7" fmla="*/ 215 h 215"/>
                <a:gd name="T8" fmla="*/ 0 w 78"/>
                <a:gd name="T9" fmla="*/ 34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215"/>
                <a:gd name="T17" fmla="*/ 78 w 78"/>
                <a:gd name="T18" fmla="*/ 215 h 2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215">
                  <a:moveTo>
                    <a:pt x="0" y="34"/>
                  </a:moveTo>
                  <a:lnTo>
                    <a:pt x="51" y="0"/>
                  </a:lnTo>
                  <a:lnTo>
                    <a:pt x="78" y="178"/>
                  </a:lnTo>
                  <a:lnTo>
                    <a:pt x="28" y="215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D4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7" name="Freeform 535"/>
            <p:cNvSpPr>
              <a:spLocks/>
            </p:cNvSpPr>
            <p:nvPr/>
          </p:nvSpPr>
          <p:spPr bwMode="auto">
            <a:xfrm>
              <a:off x="5131" y="3219"/>
              <a:ext cx="77" cy="215"/>
            </a:xfrm>
            <a:custGeom>
              <a:avLst/>
              <a:gdLst>
                <a:gd name="T0" fmla="*/ 0 w 77"/>
                <a:gd name="T1" fmla="*/ 34 h 215"/>
                <a:gd name="T2" fmla="*/ 50 w 77"/>
                <a:gd name="T3" fmla="*/ 0 h 215"/>
                <a:gd name="T4" fmla="*/ 77 w 77"/>
                <a:gd name="T5" fmla="*/ 178 h 215"/>
                <a:gd name="T6" fmla="*/ 28 w 77"/>
                <a:gd name="T7" fmla="*/ 215 h 215"/>
                <a:gd name="T8" fmla="*/ 0 w 77"/>
                <a:gd name="T9" fmla="*/ 34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215"/>
                <a:gd name="T17" fmla="*/ 77 w 77"/>
                <a:gd name="T18" fmla="*/ 215 h 2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215">
                  <a:moveTo>
                    <a:pt x="0" y="34"/>
                  </a:moveTo>
                  <a:lnTo>
                    <a:pt x="50" y="0"/>
                  </a:lnTo>
                  <a:lnTo>
                    <a:pt x="77" y="178"/>
                  </a:lnTo>
                  <a:lnTo>
                    <a:pt x="28" y="215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8" name="Line 536"/>
            <p:cNvSpPr>
              <a:spLocks noChangeShapeType="1"/>
            </p:cNvSpPr>
            <p:nvPr/>
          </p:nvSpPr>
          <p:spPr bwMode="auto">
            <a:xfrm flipH="1" flipV="1">
              <a:off x="1445" y="2570"/>
              <a:ext cx="71" cy="97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49" name="Line 537"/>
            <p:cNvSpPr>
              <a:spLocks noChangeShapeType="1"/>
            </p:cNvSpPr>
            <p:nvPr/>
          </p:nvSpPr>
          <p:spPr bwMode="auto">
            <a:xfrm flipH="1">
              <a:off x="1463" y="3549"/>
              <a:ext cx="53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50" name="Line 538"/>
            <p:cNvSpPr>
              <a:spLocks noChangeShapeType="1"/>
            </p:cNvSpPr>
            <p:nvPr/>
          </p:nvSpPr>
          <p:spPr bwMode="auto">
            <a:xfrm flipH="1">
              <a:off x="1452" y="3391"/>
              <a:ext cx="53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51" name="Line 539"/>
            <p:cNvSpPr>
              <a:spLocks noChangeShapeType="1"/>
            </p:cNvSpPr>
            <p:nvPr/>
          </p:nvSpPr>
          <p:spPr bwMode="auto">
            <a:xfrm flipH="1">
              <a:off x="1440" y="3231"/>
              <a:ext cx="54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52" name="Line 540"/>
            <p:cNvSpPr>
              <a:spLocks noChangeShapeType="1"/>
            </p:cNvSpPr>
            <p:nvPr/>
          </p:nvSpPr>
          <p:spPr bwMode="auto">
            <a:xfrm flipH="1">
              <a:off x="1429" y="3069"/>
              <a:ext cx="53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53" name="Line 541"/>
            <p:cNvSpPr>
              <a:spLocks noChangeShapeType="1"/>
            </p:cNvSpPr>
            <p:nvPr/>
          </p:nvSpPr>
          <p:spPr bwMode="auto">
            <a:xfrm flipH="1">
              <a:off x="1416" y="2905"/>
              <a:ext cx="53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54" name="Line 542"/>
            <p:cNvSpPr>
              <a:spLocks noChangeShapeType="1"/>
            </p:cNvSpPr>
            <p:nvPr/>
          </p:nvSpPr>
          <p:spPr bwMode="auto">
            <a:xfrm flipH="1">
              <a:off x="1404" y="2739"/>
              <a:ext cx="54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55" name="Line 543"/>
            <p:cNvSpPr>
              <a:spLocks noChangeShapeType="1"/>
            </p:cNvSpPr>
            <p:nvPr/>
          </p:nvSpPr>
          <p:spPr bwMode="auto">
            <a:xfrm flipH="1">
              <a:off x="1392" y="2570"/>
              <a:ext cx="53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56" name="Rectangle 544"/>
            <p:cNvSpPr>
              <a:spLocks noChangeArrowheads="1"/>
            </p:cNvSpPr>
            <p:nvPr/>
          </p:nvSpPr>
          <p:spPr bwMode="auto">
            <a:xfrm>
              <a:off x="1373" y="3512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  <a:latin typeface="Geneva" charset="0"/>
                </a:rPr>
                <a:t>0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8957" name="Rectangle 545"/>
            <p:cNvSpPr>
              <a:spLocks noChangeArrowheads="1"/>
            </p:cNvSpPr>
            <p:nvPr/>
          </p:nvSpPr>
          <p:spPr bwMode="auto">
            <a:xfrm>
              <a:off x="1248" y="3354"/>
              <a:ext cx="14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  <a:latin typeface="Geneva" charset="0"/>
                </a:rPr>
                <a:t>0,5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8958" name="Rectangle 546"/>
            <p:cNvSpPr>
              <a:spLocks noChangeArrowheads="1"/>
            </p:cNvSpPr>
            <p:nvPr/>
          </p:nvSpPr>
          <p:spPr bwMode="auto">
            <a:xfrm>
              <a:off x="1350" y="3194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  <a:latin typeface="Geneva" charset="0"/>
                </a:rPr>
                <a:t>1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8959" name="Rectangle 547"/>
            <p:cNvSpPr>
              <a:spLocks noChangeArrowheads="1"/>
            </p:cNvSpPr>
            <p:nvPr/>
          </p:nvSpPr>
          <p:spPr bwMode="auto">
            <a:xfrm>
              <a:off x="1225" y="3032"/>
              <a:ext cx="14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  <a:latin typeface="Geneva" charset="0"/>
                </a:rPr>
                <a:t>1,5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8960" name="Rectangle 548"/>
            <p:cNvSpPr>
              <a:spLocks noChangeArrowheads="1"/>
            </p:cNvSpPr>
            <p:nvPr/>
          </p:nvSpPr>
          <p:spPr bwMode="auto">
            <a:xfrm>
              <a:off x="1326" y="2868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  <a:latin typeface="Geneva" charset="0"/>
                </a:rPr>
                <a:t>2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8961" name="Rectangle 549"/>
            <p:cNvSpPr>
              <a:spLocks noChangeArrowheads="1"/>
            </p:cNvSpPr>
            <p:nvPr/>
          </p:nvSpPr>
          <p:spPr bwMode="auto">
            <a:xfrm>
              <a:off x="1201" y="2702"/>
              <a:ext cx="140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  <a:latin typeface="Geneva" charset="0"/>
                </a:rPr>
                <a:t>2,5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8962" name="Rectangle 550"/>
            <p:cNvSpPr>
              <a:spLocks noChangeArrowheads="1"/>
            </p:cNvSpPr>
            <p:nvPr/>
          </p:nvSpPr>
          <p:spPr bwMode="auto">
            <a:xfrm>
              <a:off x="1301" y="2533"/>
              <a:ext cx="56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000000"/>
                  </a:solidFill>
                  <a:latin typeface="Geneva" charset="0"/>
                </a:rPr>
                <a:t>3</a:t>
              </a:r>
              <a:endParaRPr lang="en-GB" sz="1400">
                <a:latin typeface="Geneva" charset="0"/>
              </a:endParaRPr>
            </a:p>
          </p:txBody>
        </p:sp>
        <p:sp>
          <p:nvSpPr>
            <p:cNvPr id="68963" name="Line 551"/>
            <p:cNvSpPr>
              <a:spLocks noChangeShapeType="1"/>
            </p:cNvSpPr>
            <p:nvPr/>
          </p:nvSpPr>
          <p:spPr bwMode="auto">
            <a:xfrm>
              <a:off x="1549" y="3552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64" name="Line 552"/>
            <p:cNvSpPr>
              <a:spLocks noChangeShapeType="1"/>
            </p:cNvSpPr>
            <p:nvPr/>
          </p:nvSpPr>
          <p:spPr bwMode="auto">
            <a:xfrm>
              <a:off x="1682" y="3555"/>
              <a:ext cx="1" cy="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65" name="AutoShape 553"/>
            <p:cNvSpPr>
              <a:spLocks/>
            </p:cNvSpPr>
            <p:nvPr/>
          </p:nvSpPr>
          <p:spPr bwMode="auto">
            <a:xfrm rot="16303273" flipH="1">
              <a:off x="1728" y="2352"/>
              <a:ext cx="48" cy="336"/>
            </a:xfrm>
            <a:prstGeom prst="leftBrace">
              <a:avLst>
                <a:gd name="adj1" fmla="val 58333"/>
                <a:gd name="adj2" fmla="val 50000"/>
              </a:avLst>
            </a:prstGeom>
            <a:noFill/>
            <a:ln w="28575">
              <a:solidFill>
                <a:srgbClr val="FF1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86" name="Text Box 554"/>
            <p:cNvSpPr txBox="1">
              <a:spLocks noChangeArrowheads="1"/>
            </p:cNvSpPr>
            <p:nvPr/>
          </p:nvSpPr>
          <p:spPr bwMode="auto">
            <a:xfrm>
              <a:off x="1408" y="2352"/>
              <a:ext cx="65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>
                <a:defRPr/>
              </a:pPr>
              <a:r>
                <a:rPr lang="en-GB" sz="1000" b="1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Geneva" pitchFamily="-105" charset="0"/>
                </a:rPr>
                <a:t>Induction phase</a:t>
              </a:r>
            </a:p>
          </p:txBody>
        </p:sp>
        <p:sp>
          <p:nvSpPr>
            <p:cNvPr id="68967" name="AutoShape 555"/>
            <p:cNvSpPr>
              <a:spLocks noChangeArrowheads="1"/>
            </p:cNvSpPr>
            <p:nvPr/>
          </p:nvSpPr>
          <p:spPr bwMode="auto">
            <a:xfrm>
              <a:off x="2784" y="3456"/>
              <a:ext cx="144" cy="144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>
                <a:solidFill>
                  <a:srgbClr val="FF0000"/>
                </a:solidFill>
                <a:latin typeface="Times" charset="0"/>
              </a:endParaRPr>
            </a:p>
          </p:txBody>
        </p:sp>
        <p:sp>
          <p:nvSpPr>
            <p:cNvPr id="68968" name="AutoShape 556"/>
            <p:cNvSpPr>
              <a:spLocks noChangeArrowheads="1"/>
            </p:cNvSpPr>
            <p:nvPr/>
          </p:nvSpPr>
          <p:spPr bwMode="auto">
            <a:xfrm>
              <a:off x="3504" y="3504"/>
              <a:ext cx="144" cy="144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>
                <a:solidFill>
                  <a:srgbClr val="FF0000"/>
                </a:solidFill>
                <a:latin typeface="Times" charset="0"/>
              </a:endParaRPr>
            </a:p>
          </p:txBody>
        </p:sp>
        <p:sp>
          <p:nvSpPr>
            <p:cNvPr id="68969" name="AutoShape 557"/>
            <p:cNvSpPr>
              <a:spLocks noChangeArrowheads="1"/>
            </p:cNvSpPr>
            <p:nvPr/>
          </p:nvSpPr>
          <p:spPr bwMode="auto">
            <a:xfrm>
              <a:off x="4656" y="3581"/>
              <a:ext cx="144" cy="144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>
                <a:solidFill>
                  <a:srgbClr val="FF0000"/>
                </a:solidFill>
                <a:latin typeface="Times" charset="0"/>
              </a:endParaRPr>
            </a:p>
          </p:txBody>
        </p:sp>
        <p:sp>
          <p:nvSpPr>
            <p:cNvPr id="68970" name="AutoShape 558"/>
            <p:cNvSpPr>
              <a:spLocks noChangeArrowheads="1"/>
            </p:cNvSpPr>
            <p:nvPr/>
          </p:nvSpPr>
          <p:spPr bwMode="auto">
            <a:xfrm>
              <a:off x="5040" y="3600"/>
              <a:ext cx="144" cy="144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>
                <a:solidFill>
                  <a:srgbClr val="FF0000"/>
                </a:solidFill>
                <a:latin typeface="Times" charset="0"/>
              </a:endParaRPr>
            </a:p>
          </p:txBody>
        </p:sp>
        <p:sp>
          <p:nvSpPr>
            <p:cNvPr id="68971" name="AutoShape 559"/>
            <p:cNvSpPr>
              <a:spLocks noChangeArrowheads="1"/>
            </p:cNvSpPr>
            <p:nvPr/>
          </p:nvSpPr>
          <p:spPr bwMode="auto">
            <a:xfrm>
              <a:off x="1632" y="3888"/>
              <a:ext cx="144" cy="144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>
                <a:solidFill>
                  <a:srgbClr val="FF0000"/>
                </a:solidFill>
                <a:latin typeface="Times" charset="0"/>
              </a:endParaRPr>
            </a:p>
          </p:txBody>
        </p:sp>
        <p:sp>
          <p:nvSpPr>
            <p:cNvPr id="68972" name="Text Box 560"/>
            <p:cNvSpPr txBox="1">
              <a:spLocks noChangeArrowheads="1"/>
            </p:cNvSpPr>
            <p:nvPr/>
          </p:nvSpPr>
          <p:spPr bwMode="auto">
            <a:xfrm>
              <a:off x="1776" y="3871"/>
              <a:ext cx="77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GB" sz="1200">
                  <a:latin typeface="Geneva" charset="0"/>
                </a:rPr>
                <a:t>= clinical relapse</a:t>
              </a:r>
            </a:p>
          </p:txBody>
        </p:sp>
        <p:sp>
          <p:nvSpPr>
            <p:cNvPr id="68973" name="Rectangle 561"/>
            <p:cNvSpPr>
              <a:spLocks noChangeArrowheads="1"/>
            </p:cNvSpPr>
            <p:nvPr/>
          </p:nvSpPr>
          <p:spPr bwMode="auto">
            <a:xfrm>
              <a:off x="1536" y="3840"/>
              <a:ext cx="110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74" name="Text Box 562"/>
            <p:cNvSpPr txBox="1">
              <a:spLocks noChangeArrowheads="1"/>
            </p:cNvSpPr>
            <p:nvPr/>
          </p:nvSpPr>
          <p:spPr bwMode="auto">
            <a:xfrm>
              <a:off x="3598" y="2260"/>
              <a:ext cx="1216" cy="1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GB" sz="1200">
                  <a:latin typeface="Geneva" charset="0"/>
                </a:rPr>
                <a:t>PLP139-151-induced in SJL</a:t>
              </a:r>
              <a:endParaRPr lang="en-GB" sz="1400">
                <a:latin typeface="Geneva" charset="0"/>
              </a:endParaRPr>
            </a:p>
          </p:txBody>
        </p:sp>
      </p:grpSp>
      <p:sp>
        <p:nvSpPr>
          <p:cNvPr id="68614" name="Rectangle 563"/>
          <p:cNvSpPr>
            <a:spLocks noChangeArrowheads="1"/>
          </p:cNvSpPr>
          <p:nvPr/>
        </p:nvSpPr>
        <p:spPr bwMode="auto">
          <a:xfrm>
            <a:off x="0" y="-31750"/>
            <a:ext cx="9144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it-IT" sz="2800" b="1">
                <a:solidFill>
                  <a:srgbClr val="0000CC"/>
                </a:solidFill>
                <a:latin typeface="Arial" charset="0"/>
              </a:rPr>
              <a:t>EAE IN MICE: MIMICKING HUMAN CLINICAL COURSE OF MS</a:t>
            </a:r>
          </a:p>
        </p:txBody>
      </p:sp>
      <p:sp>
        <p:nvSpPr>
          <p:cNvPr id="68615" name="TextBox 562"/>
          <p:cNvSpPr txBox="1">
            <a:spLocks noChangeArrowheads="1"/>
          </p:cNvSpPr>
          <p:nvPr/>
        </p:nvSpPr>
        <p:spPr bwMode="auto">
          <a:xfrm>
            <a:off x="7964488" y="6400800"/>
            <a:ext cx="1130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P. Martini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7475" y="1033463"/>
            <a:ext cx="6421438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TextBox 2"/>
          <p:cNvSpPr txBox="1">
            <a:spLocks noChangeArrowheads="1"/>
          </p:cNvSpPr>
          <p:nvPr/>
        </p:nvSpPr>
        <p:spPr bwMode="auto">
          <a:xfrm>
            <a:off x="760973" y="344488"/>
            <a:ext cx="778114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Key Pathological Features of EAE pathogenesis</a:t>
            </a:r>
          </a:p>
        </p:txBody>
      </p:sp>
      <p:pic>
        <p:nvPicPr>
          <p:cNvPr id="6963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6459538"/>
            <a:ext cx="4064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488" y="1546225"/>
            <a:ext cx="8740775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4263" y="6205538"/>
            <a:ext cx="4064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TextBox 3"/>
          <p:cNvSpPr txBox="1">
            <a:spLocks noChangeArrowheads="1"/>
          </p:cNvSpPr>
          <p:nvPr/>
        </p:nvSpPr>
        <p:spPr bwMode="auto">
          <a:xfrm>
            <a:off x="3756025" y="598488"/>
            <a:ext cx="216730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Uses of EAE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077648" y="3129955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076100" y="3769819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077648" y="2116566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066367" y="2296154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055086" y="2937550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043805" y="3437838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913" y="998538"/>
            <a:ext cx="8529637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TextBox 2"/>
          <p:cNvSpPr txBox="1">
            <a:spLocks noChangeArrowheads="1"/>
          </p:cNvSpPr>
          <p:nvPr/>
        </p:nvSpPr>
        <p:spPr bwMode="auto">
          <a:xfrm>
            <a:off x="222384" y="381000"/>
            <a:ext cx="863245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 dirty="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Conditions that determine variations in EAE outcome</a:t>
            </a:r>
          </a:p>
        </p:txBody>
      </p:sp>
      <p:pic>
        <p:nvPicPr>
          <p:cNvPr id="7168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4263" y="6530975"/>
            <a:ext cx="4064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20842" y="2129395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2123" y="2358763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7746" y="2899057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0" y="5195212"/>
            <a:ext cx="295071" cy="1282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022463" y="105705"/>
            <a:ext cx="5449888" cy="6334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1164" tIns="39871" rIns="81164" bIns="39871"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600" b="1" dirty="0" err="1" smtClean="0">
                <a:solidFill>
                  <a:srgbClr val="000066"/>
                </a:solidFill>
                <a:latin typeface="Arial" charset="0"/>
              </a:rPr>
              <a:t>Pathophysiology</a:t>
            </a:r>
            <a:r>
              <a:rPr lang="en-US" sz="2600" b="1" dirty="0" smtClean="0">
                <a:solidFill>
                  <a:srgbClr val="000066"/>
                </a:solidFill>
                <a:latin typeface="Arial" charset="0"/>
              </a:rPr>
              <a:t> in MS</a:t>
            </a:r>
            <a:endParaRPr lang="en-US" sz="2600" b="1" dirty="0">
              <a:solidFill>
                <a:srgbClr val="000066"/>
              </a:solidFill>
              <a:latin typeface="Arial" charset="0"/>
            </a:endParaRPr>
          </a:p>
        </p:txBody>
      </p:sp>
      <p:sp>
        <p:nvSpPr>
          <p:cNvPr id="23558" name="Text Box 64"/>
          <p:cNvSpPr txBox="1">
            <a:spLocks noChangeArrowheads="1"/>
          </p:cNvSpPr>
          <p:nvPr/>
        </p:nvSpPr>
        <p:spPr bwMode="auto">
          <a:xfrm>
            <a:off x="112713" y="6542088"/>
            <a:ext cx="4506912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1949" tIns="40973" rIns="81949" bIns="40973">
            <a:prstTxWarp prst="textNoShape">
              <a:avLst/>
            </a:prstTxWarp>
            <a:spAutoFit/>
          </a:bodyPr>
          <a:lstStyle/>
          <a:p>
            <a:pPr defTabSz="820738" eaLnBrk="0" hangingPunct="0"/>
            <a:r>
              <a:rPr lang="en-US" sz="1200" i="1">
                <a:solidFill>
                  <a:srgbClr val="000066"/>
                </a:solidFill>
                <a:latin typeface="Arial" charset="0"/>
              </a:rPr>
              <a:t>Baranzini S.E. et al, Genome Biology 2002: 3(10) 1027.1-1027.5</a:t>
            </a:r>
          </a:p>
        </p:txBody>
      </p:sp>
      <p:pic>
        <p:nvPicPr>
          <p:cNvPr id="23559" name="Picture 66" descr="MS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3962" y="595083"/>
            <a:ext cx="6514672" cy="53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0" name="TextBox 7"/>
          <p:cNvSpPr txBox="1">
            <a:spLocks noChangeArrowheads="1"/>
          </p:cNvSpPr>
          <p:nvPr/>
        </p:nvSpPr>
        <p:spPr bwMode="auto">
          <a:xfrm>
            <a:off x="7964488" y="6400800"/>
            <a:ext cx="1130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P. Martini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836" y="4628894"/>
            <a:ext cx="1953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E5C06"/>
                </a:solidFill>
              </a:rPr>
              <a:t>Pro-inflammatory cytokines can be toxic by </a:t>
            </a:r>
            <a:r>
              <a:rPr lang="en-US" sz="1600" b="1" dirty="0" err="1" smtClean="0">
                <a:solidFill>
                  <a:srgbClr val="0E5C06"/>
                </a:solidFill>
              </a:rPr>
              <a:t>cytotoxicity</a:t>
            </a:r>
            <a:r>
              <a:rPr lang="en-US" sz="1600" b="1" dirty="0" smtClean="0">
                <a:solidFill>
                  <a:srgbClr val="0E5C06"/>
                </a:solidFill>
              </a:rPr>
              <a:t> or by inducing antibody production</a:t>
            </a:r>
            <a:endParaRPr lang="en-US" sz="1600" b="1" dirty="0">
              <a:solidFill>
                <a:srgbClr val="0E5C0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66" y="1542142"/>
            <a:ext cx="23344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90"/>
                </a:solidFill>
              </a:rPr>
              <a:t>Th1 cytokines:</a:t>
            </a:r>
          </a:p>
          <a:p>
            <a:r>
              <a:rPr lang="en-US" sz="1600" b="1" dirty="0" err="1" smtClean="0">
                <a:solidFill>
                  <a:srgbClr val="000090"/>
                </a:solidFill>
              </a:rPr>
              <a:t>Proinlfammatory</a:t>
            </a:r>
            <a:endParaRPr lang="en-US" sz="1600" b="1" dirty="0" smtClean="0">
              <a:solidFill>
                <a:srgbClr val="000090"/>
              </a:solidFill>
            </a:endParaRPr>
          </a:p>
          <a:p>
            <a:endParaRPr lang="en-US" sz="1600" b="1" dirty="0" smtClean="0">
              <a:solidFill>
                <a:srgbClr val="000090"/>
              </a:solidFill>
            </a:endParaRPr>
          </a:p>
          <a:p>
            <a:endParaRPr lang="en-US" sz="1600" b="1" dirty="0" smtClean="0">
              <a:solidFill>
                <a:srgbClr val="000090"/>
              </a:solidFill>
            </a:endParaRPr>
          </a:p>
          <a:p>
            <a:r>
              <a:rPr lang="en-US" sz="1600" b="1" dirty="0" smtClean="0">
                <a:solidFill>
                  <a:srgbClr val="000090"/>
                </a:solidFill>
              </a:rPr>
              <a:t>Th2 Cytokines</a:t>
            </a:r>
          </a:p>
          <a:p>
            <a:r>
              <a:rPr lang="en-US" sz="1600" b="1" dirty="0" err="1" smtClean="0">
                <a:solidFill>
                  <a:srgbClr val="000090"/>
                </a:solidFill>
              </a:rPr>
              <a:t>Antiinflammatory</a:t>
            </a:r>
            <a:endParaRPr lang="en-US" sz="1600" b="1" dirty="0" smtClean="0">
              <a:solidFill>
                <a:srgbClr val="000090"/>
              </a:solidFill>
            </a:endParaRPr>
          </a:p>
          <a:p>
            <a:endParaRPr lang="en-US" sz="1600" b="1" dirty="0" smtClean="0">
              <a:solidFill>
                <a:srgbClr val="000090"/>
              </a:solidFill>
            </a:endParaRPr>
          </a:p>
          <a:p>
            <a:r>
              <a:rPr lang="en-US" sz="1600" b="1" dirty="0" smtClean="0">
                <a:solidFill>
                  <a:srgbClr val="000090"/>
                </a:solidFill>
              </a:rPr>
              <a:t>Receptors for </a:t>
            </a:r>
            <a:r>
              <a:rPr lang="en-US" sz="1600" b="1" dirty="0" err="1" smtClean="0">
                <a:solidFill>
                  <a:srgbClr val="000090"/>
                </a:solidFill>
              </a:rPr>
              <a:t>ILs</a:t>
            </a:r>
            <a:r>
              <a:rPr lang="en-US" sz="1600" b="1" dirty="0" smtClean="0">
                <a:solidFill>
                  <a:srgbClr val="000090"/>
                </a:solidFill>
              </a:rPr>
              <a:t> are found also in </a:t>
            </a:r>
            <a:r>
              <a:rPr lang="en-US" sz="1600" b="1" dirty="0" err="1" smtClean="0">
                <a:solidFill>
                  <a:srgbClr val="000090"/>
                </a:solidFill>
              </a:rPr>
              <a:t>glial</a:t>
            </a:r>
            <a:r>
              <a:rPr lang="en-US" sz="1600" b="1" dirty="0" smtClean="0">
                <a:solidFill>
                  <a:srgbClr val="000090"/>
                </a:solidFill>
              </a:rPr>
              <a:t> cells</a:t>
            </a:r>
          </a:p>
          <a:p>
            <a:r>
              <a:rPr lang="en-US" sz="1600" b="1" dirty="0" smtClean="0">
                <a:solidFill>
                  <a:srgbClr val="000090"/>
                </a:solidFill>
              </a:rPr>
              <a:t>And </a:t>
            </a:r>
            <a:r>
              <a:rPr lang="en-US" sz="1600" b="1" dirty="0" err="1" smtClean="0">
                <a:solidFill>
                  <a:srgbClr val="000090"/>
                </a:solidFill>
              </a:rPr>
              <a:t>oligodendrocytes</a:t>
            </a:r>
            <a:endParaRPr lang="en-US" sz="1600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>
            <a:off x="3283095" y="2159000"/>
            <a:ext cx="2576286" cy="2304143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8714" y="5140906"/>
            <a:ext cx="7388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What happens in absence of IL-4 mediated signaling in a IL-4R</a:t>
            </a:r>
            <a:r>
              <a:rPr lang="en-US" sz="2400" b="1" dirty="0" smtClean="0">
                <a:solidFill>
                  <a:srgbClr val="000090"/>
                </a:solidFill>
                <a:latin typeface="Symbol" charset="2"/>
                <a:cs typeface="Symbol" charset="2"/>
              </a:rPr>
              <a:t>a</a:t>
            </a:r>
            <a:r>
              <a:rPr lang="en-US" sz="2400" b="1" dirty="0" smtClean="0">
                <a:solidFill>
                  <a:srgbClr val="000090"/>
                </a:solidFill>
              </a:rPr>
              <a:t> KO mouse model?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714" y="254000"/>
            <a:ext cx="8104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-IL-4 and IL-10 are Th2 type cytokines, blocking inflammation either by directly interfering with pro-inflammatory cytokines or indirectly inhibiting their production.</a:t>
            </a:r>
          </a:p>
          <a:p>
            <a:endParaRPr lang="en-US" b="1" dirty="0" smtClean="0"/>
          </a:p>
          <a:p>
            <a:r>
              <a:rPr lang="en-US" b="1" dirty="0" smtClean="0"/>
              <a:t>-In addition, IL-4 and IL-10  receptors can be up-regulated in MS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4" y="1076682"/>
            <a:ext cx="4228396" cy="21789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231" y="1076682"/>
            <a:ext cx="4077326" cy="4129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36" y="3625753"/>
            <a:ext cx="3968124" cy="1276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447" y="6447303"/>
            <a:ext cx="2038553" cy="4106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2455" y="195707"/>
            <a:ext cx="7021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</a:rPr>
              <a:t>IL-4R</a:t>
            </a:r>
            <a:r>
              <a:rPr lang="en-US" sz="2400" b="1" dirty="0" smtClean="0">
                <a:solidFill>
                  <a:srgbClr val="800000"/>
                </a:solidFill>
                <a:latin typeface="Symbol" charset="2"/>
                <a:cs typeface="Symbol" charset="2"/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 KO protects from MS symptoms, also associated with </a:t>
            </a:r>
            <a:r>
              <a:rPr lang="en-US" sz="2400" b="1" dirty="0" err="1" smtClean="0">
                <a:solidFill>
                  <a:srgbClr val="800000"/>
                </a:solidFill>
              </a:rPr>
              <a:t>remyelination</a:t>
            </a:r>
            <a:r>
              <a:rPr lang="en-US" sz="2400" b="1" dirty="0" smtClean="0">
                <a:solidFill>
                  <a:srgbClr val="800000"/>
                </a:solidFill>
              </a:rPr>
              <a:t> in the chronic phase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346222" y="5432778"/>
            <a:ext cx="945445" cy="649111"/>
          </a:xfrm>
          <a:prstGeom prst="downArrow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4646" y="6180707"/>
            <a:ext cx="2614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A long term effect?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56" y="1927677"/>
            <a:ext cx="6462805" cy="2551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1144" y="1378857"/>
            <a:ext cx="61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WT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921856" y="1386113"/>
            <a:ext cx="1471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IL-4R</a:t>
            </a:r>
            <a:r>
              <a:rPr lang="en-US" sz="2400" b="1" dirty="0" smtClean="0">
                <a:latin typeface="Symbol" charset="2"/>
                <a:cs typeface="Symbol" charset="2"/>
              </a:rPr>
              <a:t>a</a:t>
            </a:r>
            <a:r>
              <a:rPr lang="en-US" sz="2400" b="1" dirty="0" smtClean="0"/>
              <a:t>-KO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1714" y="3021647"/>
            <a:ext cx="66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d17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6551" y="2118847"/>
            <a:ext cx="14931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Neutrophils</a:t>
            </a:r>
            <a:r>
              <a:rPr lang="en-US" sz="1600" b="1" dirty="0" smtClean="0"/>
              <a:t> (inflammation)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8955" y="402714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myelin</a:t>
            </a:r>
            <a:endParaRPr lang="en-US" sz="1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47" y="6447303"/>
            <a:ext cx="2038553" cy="4106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4593" y="232118"/>
            <a:ext cx="65913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800000"/>
                </a:solidFill>
              </a:rPr>
              <a:t>IL-4R</a:t>
            </a:r>
            <a:r>
              <a:rPr lang="en-US" sz="2600" b="1" dirty="0" smtClean="0">
                <a:solidFill>
                  <a:srgbClr val="800000"/>
                </a:solidFill>
                <a:latin typeface="Symbol" charset="2"/>
                <a:cs typeface="Symbol" charset="2"/>
              </a:rPr>
              <a:t>a</a:t>
            </a:r>
            <a:r>
              <a:rPr lang="en-US" sz="2600" b="1" dirty="0" smtClean="0">
                <a:solidFill>
                  <a:srgbClr val="800000"/>
                </a:solidFill>
              </a:rPr>
              <a:t> KO protects from </a:t>
            </a:r>
            <a:r>
              <a:rPr lang="en-US" sz="2600" b="1" dirty="0" err="1" smtClean="0">
                <a:solidFill>
                  <a:srgbClr val="800000"/>
                </a:solidFill>
              </a:rPr>
              <a:t>neutrophil</a:t>
            </a:r>
            <a:r>
              <a:rPr lang="en-US" sz="2600" b="1" dirty="0" smtClean="0">
                <a:solidFill>
                  <a:srgbClr val="800000"/>
                </a:solidFill>
              </a:rPr>
              <a:t> infiltration </a:t>
            </a:r>
          </a:p>
          <a:p>
            <a:pPr algn="ctr"/>
            <a:r>
              <a:rPr lang="en-US" sz="2000" b="1" dirty="0" smtClean="0">
                <a:solidFill>
                  <a:srgbClr val="000090"/>
                </a:solidFill>
              </a:rPr>
              <a:t>(a phenomenon associated with inflammation)</a:t>
            </a:r>
            <a:endParaRPr lang="en-US" sz="2000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136650"/>
            <a:ext cx="3943350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4975225"/>
            <a:ext cx="4713288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3200400" y="819150"/>
            <a:ext cx="5413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HC</a:t>
            </a:r>
          </a:p>
        </p:txBody>
      </p:sp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4314825" y="819150"/>
            <a:ext cx="896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RRMS</a:t>
            </a:r>
          </a:p>
        </p:txBody>
      </p:sp>
      <p:sp>
        <p:nvSpPr>
          <p:cNvPr id="43014" name="TextBox 7"/>
          <p:cNvSpPr txBox="1">
            <a:spLocks noChangeArrowheads="1"/>
          </p:cNvSpPr>
          <p:nvPr/>
        </p:nvSpPr>
        <p:spPr bwMode="auto">
          <a:xfrm>
            <a:off x="5559425" y="819150"/>
            <a:ext cx="841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SPMS</a:t>
            </a:r>
          </a:p>
        </p:txBody>
      </p:sp>
      <p:pic>
        <p:nvPicPr>
          <p:cNvPr id="43015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78625" y="6553200"/>
            <a:ext cx="2205038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6" name="TextBox 9"/>
          <p:cNvSpPr txBox="1">
            <a:spLocks noChangeArrowheads="1"/>
          </p:cNvSpPr>
          <p:nvPr/>
        </p:nvSpPr>
        <p:spPr bwMode="auto">
          <a:xfrm>
            <a:off x="558827" y="76200"/>
            <a:ext cx="796658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>
                <a:solidFill>
                  <a:srgbClr val="80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Degeneration of chronically </a:t>
            </a:r>
            <a:r>
              <a:rPr lang="en-US" sz="2600" b="1" dirty="0" err="1">
                <a:solidFill>
                  <a:srgbClr val="80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demyelinated</a:t>
            </a:r>
            <a:r>
              <a:rPr lang="en-US" sz="2600" b="1" dirty="0">
                <a:solidFill>
                  <a:srgbClr val="80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 axons:</a:t>
            </a:r>
          </a:p>
          <a:p>
            <a:pPr algn="ctr"/>
            <a:r>
              <a:rPr lang="en-US" sz="2600" b="1" dirty="0">
                <a:solidFill>
                  <a:srgbClr val="80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Loss of </a:t>
            </a:r>
            <a:r>
              <a:rPr lang="en-US" sz="2600" b="1" dirty="0" err="1">
                <a:solidFill>
                  <a:srgbClr val="80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trophic</a:t>
            </a:r>
            <a:r>
              <a:rPr lang="en-US" sz="2600" b="1" dirty="0">
                <a:solidFill>
                  <a:srgbClr val="80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 support. SPMS.</a:t>
            </a:r>
          </a:p>
        </p:txBody>
      </p:sp>
      <p:sp>
        <p:nvSpPr>
          <p:cNvPr id="43017" name="TextBox 8"/>
          <p:cNvSpPr txBox="1">
            <a:spLocks noChangeArrowheads="1"/>
          </p:cNvSpPr>
          <p:nvPr/>
        </p:nvSpPr>
        <p:spPr bwMode="auto">
          <a:xfrm>
            <a:off x="6705600" y="3505200"/>
            <a:ext cx="16589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pitchFamily="-103" charset="0"/>
                <a:ea typeface="Arial" pitchFamily="-103" charset="0"/>
                <a:cs typeface="Arial" pitchFamily="-103" charset="0"/>
              </a:rPr>
              <a:t>Axonal density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46" y="1681644"/>
            <a:ext cx="6039757" cy="3806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7899" y="1168397"/>
            <a:ext cx="61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WT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75656" y="1168397"/>
            <a:ext cx="1471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IL-4R</a:t>
            </a:r>
            <a:r>
              <a:rPr lang="en-US" sz="2400" b="1" dirty="0" smtClean="0">
                <a:latin typeface="Symbol" charset="2"/>
                <a:cs typeface="Symbol" charset="2"/>
              </a:rPr>
              <a:t>a</a:t>
            </a:r>
            <a:r>
              <a:rPr lang="en-US" sz="2400" b="1" dirty="0" smtClean="0"/>
              <a:t>-KO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0464" y="3537863"/>
            <a:ext cx="66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d52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58503" y="4288888"/>
            <a:ext cx="1585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Arrows:</a:t>
            </a:r>
          </a:p>
          <a:p>
            <a:r>
              <a:rPr lang="en-US" sz="1400" b="1" dirty="0" err="1" smtClean="0"/>
              <a:t>Olygodendrocytes</a:t>
            </a:r>
            <a:endParaRPr lang="en-US" sz="1400" b="1" dirty="0" smtClean="0"/>
          </a:p>
          <a:p>
            <a:endParaRPr lang="en-US" sz="1400" b="1" dirty="0" smtClean="0"/>
          </a:p>
          <a:p>
            <a:r>
              <a:rPr lang="en-US" sz="1400" b="1" dirty="0" err="1" smtClean="0">
                <a:solidFill>
                  <a:srgbClr val="800000"/>
                </a:solidFill>
              </a:rPr>
              <a:t>Remyelination</a:t>
            </a:r>
            <a:endParaRPr lang="en-US" sz="1400" b="1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790" y="4924852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800000"/>
                </a:solidFill>
              </a:rPr>
              <a:t>Naked axons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47" y="6447303"/>
            <a:ext cx="2038553" cy="4106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98727" y="423291"/>
            <a:ext cx="6973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IL-4R</a:t>
            </a:r>
            <a:r>
              <a:rPr lang="en-US" sz="2400" b="1" dirty="0" smtClean="0">
                <a:solidFill>
                  <a:srgbClr val="800000"/>
                </a:solidFill>
                <a:latin typeface="Symbol" charset="2"/>
                <a:cs typeface="Symbol" charset="2"/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 KO favors </a:t>
            </a:r>
            <a:r>
              <a:rPr lang="en-US" sz="2400" b="1" dirty="0" err="1" smtClean="0">
                <a:solidFill>
                  <a:srgbClr val="800000"/>
                </a:solidFill>
              </a:rPr>
              <a:t>remyelination</a:t>
            </a:r>
            <a:r>
              <a:rPr lang="en-US" sz="2400" b="1" dirty="0" smtClean="0">
                <a:solidFill>
                  <a:srgbClr val="800000"/>
                </a:solidFill>
              </a:rPr>
              <a:t> in the chronic disease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99" y="2568099"/>
            <a:ext cx="6355443" cy="2266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6576" y="1995719"/>
            <a:ext cx="61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WT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613425" y="2002975"/>
            <a:ext cx="1471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IL-4R</a:t>
            </a:r>
            <a:r>
              <a:rPr lang="en-US" sz="2400" b="1" dirty="0" smtClean="0">
                <a:latin typeface="Symbol" charset="2"/>
                <a:cs typeface="Symbol" charset="2"/>
              </a:rPr>
              <a:t>a</a:t>
            </a:r>
            <a:r>
              <a:rPr lang="en-US" sz="2400" b="1" dirty="0" smtClean="0"/>
              <a:t>-KO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4384" y="3429007"/>
            <a:ext cx="66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d52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47" y="6447303"/>
            <a:ext cx="2038553" cy="4106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2524" y="403130"/>
            <a:ext cx="5850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800000"/>
                </a:solidFill>
              </a:rPr>
              <a:t>Oligodendrocytes</a:t>
            </a:r>
            <a:r>
              <a:rPr lang="en-US" sz="2400" b="1" dirty="0" smtClean="0">
                <a:solidFill>
                  <a:srgbClr val="800000"/>
                </a:solidFill>
              </a:rPr>
              <a:t> are increased in IL-4R</a:t>
            </a:r>
            <a:r>
              <a:rPr lang="en-US" sz="2400" b="1" dirty="0" smtClean="0">
                <a:solidFill>
                  <a:srgbClr val="800000"/>
                </a:solidFill>
                <a:latin typeface="Symbol" charset="2"/>
                <a:cs typeface="Symbol" charset="2"/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 KO 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5572" y="4517570"/>
            <a:ext cx="74748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0090"/>
                </a:solidFill>
              </a:rPr>
              <a:t>IL-4R</a:t>
            </a:r>
            <a:r>
              <a:rPr lang="en-US" sz="2600" b="1" dirty="0" smtClean="0">
                <a:solidFill>
                  <a:srgbClr val="000090"/>
                </a:solidFill>
                <a:latin typeface="Symbol" charset="2"/>
                <a:cs typeface="Symbol" charset="2"/>
              </a:rPr>
              <a:t>a</a:t>
            </a:r>
            <a:r>
              <a:rPr lang="en-US" sz="2600" b="1" dirty="0" smtClean="0">
                <a:solidFill>
                  <a:srgbClr val="000090"/>
                </a:solidFill>
              </a:rPr>
              <a:t> KO ameliorates </a:t>
            </a:r>
            <a:r>
              <a:rPr lang="en-US" sz="2600" b="1" dirty="0" err="1" smtClean="0">
                <a:solidFill>
                  <a:srgbClr val="000090"/>
                </a:solidFill>
              </a:rPr>
              <a:t>remyelination</a:t>
            </a:r>
            <a:r>
              <a:rPr lang="en-US" sz="2600" b="1" dirty="0" smtClean="0">
                <a:solidFill>
                  <a:srgbClr val="000090"/>
                </a:solidFill>
              </a:rPr>
              <a:t> probably by promoting the survival of </a:t>
            </a:r>
            <a:r>
              <a:rPr lang="en-US" sz="2600" b="1" dirty="0" err="1" smtClean="0">
                <a:solidFill>
                  <a:srgbClr val="000090"/>
                </a:solidFill>
              </a:rPr>
              <a:t>oligodendrocytes</a:t>
            </a:r>
            <a:endParaRPr lang="en-US" sz="2600" b="1" dirty="0">
              <a:solidFill>
                <a:srgbClr val="00009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465286" y="1705429"/>
            <a:ext cx="2703285" cy="2140857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15" y="1989472"/>
            <a:ext cx="5678714" cy="3096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4435" y="3537863"/>
            <a:ext cx="66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d17</a:t>
            </a:r>
            <a:endParaRPr lang="en-US" sz="2400" b="1" dirty="0"/>
          </a:p>
        </p:txBody>
      </p:sp>
      <p:cxnSp>
        <p:nvCxnSpPr>
          <p:cNvPr id="8" name="Straight Connector 7"/>
          <p:cNvCxnSpPr/>
          <p:nvPr/>
        </p:nvCxnSpPr>
        <p:spPr>
          <a:xfrm rot="10800000">
            <a:off x="1679170" y="2655332"/>
            <a:ext cx="95154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7286" y="2413001"/>
            <a:ext cx="1162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neutrophils</a:t>
            </a:r>
            <a:endParaRPr lang="en-US" sz="1600" b="1" dirty="0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1986245" y="4715554"/>
            <a:ext cx="95154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7286" y="4473222"/>
            <a:ext cx="15784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Demyelinated</a:t>
            </a:r>
            <a:r>
              <a:rPr lang="en-US" sz="1600" b="1" dirty="0" smtClean="0"/>
              <a:t> axons</a:t>
            </a:r>
            <a:endParaRPr lang="en-US" sz="1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47" y="6447303"/>
            <a:ext cx="2038553" cy="4106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5189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800000"/>
                </a:solidFill>
              </a:rPr>
              <a:t>Neutrophil</a:t>
            </a:r>
            <a:r>
              <a:rPr lang="en-US" sz="2400" b="1" dirty="0" smtClean="0">
                <a:solidFill>
                  <a:srgbClr val="800000"/>
                </a:solidFill>
              </a:rPr>
              <a:t> invasion and </a:t>
            </a:r>
            <a:r>
              <a:rPr lang="en-US" sz="2400" b="1" dirty="0" err="1" smtClean="0">
                <a:solidFill>
                  <a:srgbClr val="800000"/>
                </a:solidFill>
              </a:rPr>
              <a:t>remyelination</a:t>
            </a:r>
            <a:r>
              <a:rPr lang="en-US" sz="2400" b="1" dirty="0" smtClean="0">
                <a:solidFill>
                  <a:srgbClr val="800000"/>
                </a:solidFill>
              </a:rPr>
              <a:t> in the acute or chronic phase: EM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387" y="1750154"/>
            <a:ext cx="4916715" cy="30130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6576" y="1269999"/>
            <a:ext cx="61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WT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613425" y="1277255"/>
            <a:ext cx="1471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IL-4R</a:t>
            </a:r>
            <a:r>
              <a:rPr lang="en-US" sz="2400" b="1" dirty="0" smtClean="0">
                <a:latin typeface="Symbol" charset="2"/>
                <a:cs typeface="Symbol" charset="2"/>
              </a:rPr>
              <a:t>a</a:t>
            </a:r>
            <a:r>
              <a:rPr lang="en-US" sz="2400" b="1" dirty="0" smtClean="0"/>
              <a:t>-KO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28962" y="3011718"/>
            <a:ext cx="661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d52</a:t>
            </a:r>
            <a:endParaRPr lang="en-US" sz="2400" b="1" dirty="0"/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7085103" y="3326651"/>
            <a:ext cx="162331" cy="146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6468" y="3336833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oligodendrocytes</a:t>
            </a:r>
            <a:endParaRPr lang="en-US" sz="1600" b="1" dirty="0"/>
          </a:p>
        </p:txBody>
      </p:sp>
      <p:cxnSp>
        <p:nvCxnSpPr>
          <p:cNvPr id="8" name="Straight Connector 7"/>
          <p:cNvCxnSpPr/>
          <p:nvPr/>
        </p:nvCxnSpPr>
        <p:spPr>
          <a:xfrm rot="10800000">
            <a:off x="1679170" y="2655332"/>
            <a:ext cx="95154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5766" y="2440311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astrocytes</a:t>
            </a:r>
            <a:endParaRPr lang="en-US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47" y="6447303"/>
            <a:ext cx="2038553" cy="4106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0286" y="355018"/>
            <a:ext cx="7365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Obvious </a:t>
            </a:r>
            <a:r>
              <a:rPr lang="en-US" sz="2400" b="1" dirty="0" err="1" smtClean="0">
                <a:solidFill>
                  <a:srgbClr val="800000"/>
                </a:solidFill>
              </a:rPr>
              <a:t>remyelination</a:t>
            </a:r>
            <a:r>
              <a:rPr lang="en-US" sz="2400" b="1" dirty="0" smtClean="0">
                <a:solidFill>
                  <a:srgbClr val="800000"/>
                </a:solidFill>
              </a:rPr>
              <a:t> in the chronic phase in IL-4R</a:t>
            </a:r>
            <a:r>
              <a:rPr lang="en-US" sz="2400" b="1" dirty="0" smtClean="0">
                <a:solidFill>
                  <a:srgbClr val="800000"/>
                </a:solidFill>
                <a:latin typeface="Symbol" charset="2"/>
                <a:cs typeface="Symbol" charset="2"/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 KO 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15" y="738005"/>
            <a:ext cx="3683733" cy="4113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669" y="4915109"/>
            <a:ext cx="2038553" cy="410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7556" y="191158"/>
            <a:ext cx="5130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Decreased activated T cell in IL-4R</a:t>
            </a:r>
            <a:r>
              <a:rPr lang="en-US" sz="2400" b="1" dirty="0" smtClean="0">
                <a:solidFill>
                  <a:srgbClr val="800000"/>
                </a:solidFill>
                <a:latin typeface="Symbol" charset="2"/>
                <a:cs typeface="Symbol" charset="2"/>
              </a:rPr>
              <a:t>a</a:t>
            </a:r>
            <a:r>
              <a:rPr lang="en-US" sz="2400" b="1" dirty="0" smtClean="0">
                <a:solidFill>
                  <a:srgbClr val="800000"/>
                </a:solidFill>
              </a:rPr>
              <a:t> KO 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4362002" y="5120458"/>
            <a:ext cx="949950" cy="628109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519" y="6035314"/>
            <a:ext cx="614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Protective because of inhibiting inflammation?</a:t>
            </a:r>
            <a:endParaRPr lang="en-US" sz="2400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285"/>
            <a:ext cx="3898900" cy="57635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1" y="6570868"/>
            <a:ext cx="1425222" cy="28713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420279" y="929232"/>
            <a:ext cx="3796845" cy="5669644"/>
            <a:chOff x="1568450" y="-444500"/>
            <a:chExt cx="5207000" cy="7747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8550" y="-444500"/>
              <a:ext cx="4406900" cy="7747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50" y="1130300"/>
              <a:ext cx="800100" cy="61722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987777" y="58410"/>
            <a:ext cx="7428213" cy="82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</a:rPr>
              <a:t>Expression of cytokines changes during the different phases of the disease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349" y="409713"/>
            <a:ext cx="826874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KO animal in the CHRONIC PHASE: </a:t>
            </a:r>
          </a:p>
          <a:p>
            <a:endParaRPr lang="en-US" sz="2600" b="1" dirty="0" smtClean="0"/>
          </a:p>
          <a:p>
            <a:r>
              <a:rPr lang="en-US" sz="2600" b="1" dirty="0" smtClean="0"/>
              <a:t>1-Increased </a:t>
            </a:r>
            <a:r>
              <a:rPr lang="en-US" sz="2600" b="1" dirty="0" err="1" smtClean="0"/>
              <a:t>antiinflammatory</a:t>
            </a:r>
            <a:r>
              <a:rPr lang="en-US" sz="2600" b="1" dirty="0" smtClean="0"/>
              <a:t> response</a:t>
            </a:r>
          </a:p>
          <a:p>
            <a:endParaRPr lang="en-US" sz="2600" b="1" dirty="0" smtClean="0"/>
          </a:p>
          <a:p>
            <a:r>
              <a:rPr lang="en-US" sz="2600" b="1" dirty="0" smtClean="0"/>
              <a:t>2- Increased </a:t>
            </a:r>
            <a:r>
              <a:rPr lang="en-US" sz="2600" b="1" dirty="0" err="1" smtClean="0"/>
              <a:t>Olygodendrocytes</a:t>
            </a:r>
            <a:r>
              <a:rPr lang="en-US" sz="2600" b="1" dirty="0" smtClean="0"/>
              <a:t> proliferation and migration</a:t>
            </a:r>
          </a:p>
          <a:p>
            <a:endParaRPr lang="en-US" sz="2600" b="1" dirty="0" smtClean="0"/>
          </a:p>
          <a:p>
            <a:endParaRPr lang="en-US" sz="2600" b="1" dirty="0"/>
          </a:p>
        </p:txBody>
      </p:sp>
      <p:sp>
        <p:nvSpPr>
          <p:cNvPr id="3" name="Down Arrow 2"/>
          <p:cNvSpPr/>
          <p:nvPr/>
        </p:nvSpPr>
        <p:spPr>
          <a:xfrm>
            <a:off x="3293971" y="3568051"/>
            <a:ext cx="2475117" cy="2151021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3930" y="5906696"/>
            <a:ext cx="6151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0090"/>
                </a:solidFill>
              </a:rPr>
              <a:t>COMPENSATORY GENE REGULATION?</a:t>
            </a:r>
            <a:endParaRPr lang="en-US" sz="3000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4083" y="1013078"/>
            <a:ext cx="44981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800000"/>
                </a:solidFill>
              </a:rPr>
              <a:t>Protein aggregation in MS?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414889" y="2258692"/>
            <a:ext cx="2251840" cy="2101641"/>
          </a:xfrm>
          <a:prstGeom prst="downArrow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2042" y="4684719"/>
            <a:ext cx="8740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/>
              <a:t>Fibronectin</a:t>
            </a:r>
            <a:r>
              <a:rPr lang="en-US" sz="2200" b="1" dirty="0" smtClean="0"/>
              <a:t> can form aggregates in MS lesions altering </a:t>
            </a:r>
            <a:r>
              <a:rPr lang="en-US" sz="2200" b="1" dirty="0" err="1" smtClean="0"/>
              <a:t>oligodendrocytes</a:t>
            </a:r>
            <a:r>
              <a:rPr lang="en-US" sz="2200" b="1" dirty="0" smtClean="0"/>
              <a:t> differentiation, therefore inhibiting </a:t>
            </a:r>
            <a:r>
              <a:rPr lang="en-US" sz="2200" b="1" dirty="0" err="1" smtClean="0"/>
              <a:t>remyelination</a:t>
            </a:r>
            <a:r>
              <a:rPr lang="en-US" sz="2200" b="1" dirty="0" smtClean="0"/>
              <a:t>.</a:t>
            </a:r>
            <a:endParaRPr lang="en-US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4706" y="235420"/>
            <a:ext cx="1037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FACTS: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515" y="1119673"/>
            <a:ext cx="8852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1-Migration and differentiation of immature </a:t>
            </a:r>
            <a:r>
              <a:rPr lang="en-US" sz="2000" b="1" dirty="0" err="1" smtClean="0"/>
              <a:t>oligodendrocytes</a:t>
            </a:r>
            <a:r>
              <a:rPr lang="en-US" sz="2000" b="1" dirty="0" smtClean="0"/>
              <a:t> to lesion sites is impaired in MS.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2-Extra cellular matrix proteins may affect </a:t>
            </a:r>
            <a:r>
              <a:rPr lang="en-US" sz="2000" b="1" dirty="0" err="1" smtClean="0"/>
              <a:t>oligodendrocytes</a:t>
            </a:r>
            <a:r>
              <a:rPr lang="en-US" sz="2000" b="1" dirty="0" smtClean="0"/>
              <a:t> growth and function.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3-Fibronectin promotes proliferation but reduces myelin production.</a:t>
            </a:r>
            <a:endParaRPr lang="en-US" sz="2000" b="1" dirty="0"/>
          </a:p>
        </p:txBody>
      </p:sp>
      <p:sp>
        <p:nvSpPr>
          <p:cNvPr id="5" name="Down Arrow 4"/>
          <p:cNvSpPr/>
          <p:nvPr/>
        </p:nvSpPr>
        <p:spPr>
          <a:xfrm>
            <a:off x="3711206" y="3744476"/>
            <a:ext cx="1979310" cy="1385621"/>
          </a:xfrm>
          <a:prstGeom prst="down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8384" y="5231751"/>
            <a:ext cx="82038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90"/>
                </a:solidFill>
              </a:rPr>
              <a:t>Aberrant changes in the extracellular matrix that affect </a:t>
            </a:r>
            <a:r>
              <a:rPr lang="en-US" sz="2200" b="1" dirty="0" err="1" smtClean="0">
                <a:solidFill>
                  <a:srgbClr val="000090"/>
                </a:solidFill>
              </a:rPr>
              <a:t>oligodendrocytes</a:t>
            </a:r>
            <a:r>
              <a:rPr lang="en-US" sz="2200" b="1" dirty="0" smtClean="0">
                <a:solidFill>
                  <a:srgbClr val="000090"/>
                </a:solidFill>
              </a:rPr>
              <a:t> ultimately reducing </a:t>
            </a:r>
            <a:r>
              <a:rPr lang="en-US" sz="2200" b="1" dirty="0" err="1" smtClean="0">
                <a:solidFill>
                  <a:srgbClr val="000090"/>
                </a:solidFill>
              </a:rPr>
              <a:t>myelination</a:t>
            </a:r>
            <a:r>
              <a:rPr lang="en-US" sz="2200" b="1" dirty="0" smtClean="0">
                <a:solidFill>
                  <a:srgbClr val="000090"/>
                </a:solidFill>
              </a:rPr>
              <a:t> in MS?</a:t>
            </a:r>
          </a:p>
          <a:p>
            <a:endParaRPr lang="en-US" sz="2200" b="1" dirty="0" smtClean="0">
              <a:solidFill>
                <a:srgbClr val="000090"/>
              </a:solidFill>
            </a:endParaRPr>
          </a:p>
          <a:p>
            <a:r>
              <a:rPr lang="en-US" sz="2200" b="1" dirty="0" smtClean="0">
                <a:solidFill>
                  <a:srgbClr val="000090"/>
                </a:solidFill>
              </a:rPr>
              <a:t>FIBRONECTIN?????</a:t>
            </a:r>
            <a:endParaRPr lang="en-US" sz="2200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047750"/>
            <a:ext cx="5957888" cy="365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4552950"/>
            <a:ext cx="69342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304800" y="225779"/>
            <a:ext cx="85308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Axons are transected during inflammatory </a:t>
            </a:r>
            <a:r>
              <a:rPr lang="en-US" sz="2400" b="1" dirty="0" err="1">
                <a:solidFill>
                  <a:srgbClr val="80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demyelination</a:t>
            </a:r>
            <a:endParaRPr lang="en-US" sz="2400" b="1" dirty="0">
              <a:solidFill>
                <a:srgbClr val="800000"/>
              </a:solidFill>
              <a:latin typeface="Arial" pitchFamily="-103" charset="0"/>
              <a:ea typeface="Arial" pitchFamily="-103" charset="0"/>
              <a:cs typeface="Arial" pitchFamily="-103" charset="0"/>
            </a:endParaRPr>
          </a:p>
        </p:txBody>
      </p:sp>
      <p:pic>
        <p:nvPicPr>
          <p:cNvPr id="2048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78625" y="6553200"/>
            <a:ext cx="2205038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66675" y="3686175"/>
            <a:ext cx="16859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b="1"/>
              <a:t>Axonal retraction bulb</a:t>
            </a:r>
          </a:p>
          <a:p>
            <a:r>
              <a:rPr lang="en-US" sz="1200" b="1"/>
              <a:t>Proximity end of a retracted axon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76400" y="3505200"/>
            <a:ext cx="1828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7" y="2016730"/>
            <a:ext cx="7717856" cy="1931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53" y="6517650"/>
            <a:ext cx="2100762" cy="242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3281" y="3973462"/>
            <a:ext cx="2803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Sudan Black to stain for myelin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78365" y="737346"/>
            <a:ext cx="7628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800000"/>
                </a:solidFill>
              </a:rPr>
              <a:t>Characterization of an animal model of </a:t>
            </a:r>
            <a:r>
              <a:rPr lang="en-US" sz="2600" b="1" dirty="0" err="1" smtClean="0">
                <a:solidFill>
                  <a:srgbClr val="800000"/>
                </a:solidFill>
              </a:rPr>
              <a:t>demyelination</a:t>
            </a:r>
            <a:endParaRPr lang="en-US" sz="2600" b="1" dirty="0">
              <a:solidFill>
                <a:srgbClr val="8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960" y="5530094"/>
            <a:ext cx="831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Lysolecitin</a:t>
            </a:r>
            <a:r>
              <a:rPr lang="en-US" sz="1400" b="1" dirty="0" smtClean="0"/>
              <a:t> induces </a:t>
            </a:r>
            <a:r>
              <a:rPr lang="en-US" sz="1400" b="1" dirty="0" err="1" smtClean="0"/>
              <a:t>demyelination</a:t>
            </a:r>
            <a:r>
              <a:rPr lang="en-US" sz="1400" b="1" dirty="0" smtClean="0"/>
              <a:t> lesions that are followed by </a:t>
            </a:r>
            <a:r>
              <a:rPr lang="en-US" sz="1400" b="1" dirty="0" err="1" smtClean="0"/>
              <a:t>remyelination</a:t>
            </a:r>
            <a:r>
              <a:rPr lang="en-US" sz="1400" b="1" dirty="0" smtClean="0"/>
              <a:t>, and are without axonal loss.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40" y="1379699"/>
            <a:ext cx="6558951" cy="1721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14" y="3101152"/>
            <a:ext cx="6745577" cy="3263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53" y="6517650"/>
            <a:ext cx="2100762" cy="242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247" y="368668"/>
            <a:ext cx="7950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800000"/>
                </a:solidFill>
              </a:rPr>
              <a:t>Fibronectin</a:t>
            </a:r>
            <a:r>
              <a:rPr lang="en-US" sz="2400" b="1" dirty="0" smtClean="0">
                <a:solidFill>
                  <a:srgbClr val="800000"/>
                </a:solidFill>
              </a:rPr>
              <a:t> accumulates in the acute phase of </a:t>
            </a:r>
            <a:r>
              <a:rPr lang="en-US" sz="2400" b="1" dirty="0" err="1" smtClean="0">
                <a:solidFill>
                  <a:srgbClr val="800000"/>
                </a:solidFill>
              </a:rPr>
              <a:t>demyelination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87080"/>
            <a:ext cx="8648700" cy="161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99980"/>
            <a:ext cx="7620000" cy="311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88250" y="1492771"/>
            <a:ext cx="2019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90"/>
                </a:solidFill>
              </a:rPr>
              <a:t>Chronic relapsing EAE</a:t>
            </a:r>
            <a:endParaRPr lang="en-US" sz="1600" b="1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53" y="6517650"/>
            <a:ext cx="2100762" cy="242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068" y="423290"/>
            <a:ext cx="8587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</a:rPr>
              <a:t>In a model of EAE, </a:t>
            </a:r>
            <a:r>
              <a:rPr lang="en-US" sz="2400" b="1" dirty="0" err="1" smtClean="0">
                <a:solidFill>
                  <a:srgbClr val="800000"/>
                </a:solidFill>
              </a:rPr>
              <a:t>Fibronectin</a:t>
            </a:r>
            <a:r>
              <a:rPr lang="en-US" sz="2400" b="1" dirty="0" smtClean="0">
                <a:solidFill>
                  <a:srgbClr val="800000"/>
                </a:solidFill>
              </a:rPr>
              <a:t> accumulates during both active and inactive phases of the disease…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22" y="1399569"/>
            <a:ext cx="5194300" cy="2806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53" y="6517650"/>
            <a:ext cx="2100762" cy="242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04" y="436249"/>
            <a:ext cx="34089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800000"/>
                </a:solidFill>
              </a:rPr>
              <a:t>…and forms aggregates</a:t>
            </a:r>
            <a:endParaRPr lang="en-US" sz="2600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110" y="4206269"/>
            <a:ext cx="4251158" cy="23113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85056" y="1082580"/>
            <a:ext cx="6380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800000"/>
                </a:solidFill>
              </a:rPr>
              <a:t>not found in toxin-induced </a:t>
            </a:r>
            <a:r>
              <a:rPr lang="en-US" sz="2800" b="1" dirty="0" err="1" smtClean="0">
                <a:solidFill>
                  <a:srgbClr val="800000"/>
                </a:solidFill>
              </a:rPr>
              <a:t>demyelination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3" y="1473200"/>
            <a:ext cx="3657600" cy="391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206" y="1473200"/>
            <a:ext cx="3594100" cy="255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53" y="6517650"/>
            <a:ext cx="2100762" cy="242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9568" y="395982"/>
            <a:ext cx="31802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800000"/>
                </a:solidFill>
              </a:rPr>
              <a:t>…that are insoluble….</a:t>
            </a:r>
            <a:endParaRPr lang="en-US" sz="26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75" y="2147396"/>
            <a:ext cx="4297208" cy="2190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77" y="1911415"/>
            <a:ext cx="3629398" cy="2657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53" y="6517650"/>
            <a:ext cx="2100762" cy="242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642" y="293433"/>
            <a:ext cx="8127142" cy="839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800000"/>
                </a:solidFill>
              </a:rPr>
              <a:t>Remyelination</a:t>
            </a:r>
            <a:r>
              <a:rPr lang="en-US" sz="2400" b="1" dirty="0" smtClean="0">
                <a:solidFill>
                  <a:srgbClr val="800000"/>
                </a:solidFill>
              </a:rPr>
              <a:t> is impaired in spinal cords injected with  </a:t>
            </a:r>
            <a:r>
              <a:rPr lang="en-US" sz="2400" b="1" dirty="0" err="1" smtClean="0">
                <a:solidFill>
                  <a:srgbClr val="800000"/>
                </a:solidFill>
              </a:rPr>
              <a:t>fibronectin</a:t>
            </a:r>
            <a:r>
              <a:rPr lang="en-US" sz="2400" b="1" dirty="0" smtClean="0">
                <a:solidFill>
                  <a:srgbClr val="800000"/>
                </a:solidFill>
              </a:rPr>
              <a:t> aggregates  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1608138"/>
            <a:ext cx="8096250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8625" y="6438900"/>
            <a:ext cx="2205038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03388"/>
            <a:ext cx="91440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8625" y="6438900"/>
            <a:ext cx="2205038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www.youtube.com/watch?v</a:t>
            </a:r>
            <a:r>
              <a:rPr lang="en-US" dirty="0" smtClean="0"/>
              <a:t>=LtUvqhsQlR0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221" y="1785938"/>
            <a:ext cx="7745168" cy="337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extBox 4"/>
          <p:cNvSpPr txBox="1">
            <a:spLocks noChangeArrowheads="1"/>
          </p:cNvSpPr>
          <p:nvPr/>
        </p:nvSpPr>
        <p:spPr bwMode="auto">
          <a:xfrm>
            <a:off x="6138863" y="6215063"/>
            <a:ext cx="28527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>
                <a:latin typeface="Arial" pitchFamily="-103" charset="0"/>
                <a:ea typeface="Arial" pitchFamily="-103" charset="0"/>
                <a:cs typeface="Arial" pitchFamily="-103" charset="0"/>
              </a:rPr>
              <a:t>Lassmann and Horsen, 2011</a:t>
            </a:r>
          </a:p>
        </p:txBody>
      </p:sp>
      <p:sp>
        <p:nvSpPr>
          <p:cNvPr id="44036" name="TextBox 5"/>
          <p:cNvSpPr txBox="1">
            <a:spLocks noChangeArrowheads="1"/>
          </p:cNvSpPr>
          <p:nvPr/>
        </p:nvSpPr>
        <p:spPr bwMode="auto">
          <a:xfrm>
            <a:off x="1489075" y="379095"/>
            <a:ext cx="644598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600" b="1">
                <a:solidFill>
                  <a:srgbClr val="800000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The pathology of MS changes with time</a:t>
            </a:r>
          </a:p>
        </p:txBody>
      </p:sp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1489075" y="5159049"/>
            <a:ext cx="763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</a:rPr>
              <a:t>Lesions</a:t>
            </a:r>
          </a:p>
        </p:txBody>
      </p:sp>
      <p:sp>
        <p:nvSpPr>
          <p:cNvPr id="44038" name="TextBox 5"/>
          <p:cNvSpPr txBox="1">
            <a:spLocks noChangeArrowheads="1"/>
          </p:cNvSpPr>
          <p:nvPr/>
        </p:nvSpPr>
        <p:spPr bwMode="auto">
          <a:xfrm>
            <a:off x="7785493" y="3887290"/>
            <a:ext cx="12747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Brain atrophy</a:t>
            </a:r>
          </a:p>
        </p:txBody>
      </p:sp>
      <p:sp>
        <p:nvSpPr>
          <p:cNvPr id="44039" name="TextBox 6"/>
          <p:cNvSpPr txBox="1">
            <a:spLocks noChangeArrowheads="1"/>
          </p:cNvSpPr>
          <p:nvPr/>
        </p:nvSpPr>
        <p:spPr bwMode="auto">
          <a:xfrm>
            <a:off x="7785493" y="4188915"/>
            <a:ext cx="12493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Brain Volume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ChangeArrowheads="1"/>
          </p:cNvSpPr>
          <p:nvPr/>
        </p:nvSpPr>
        <p:spPr bwMode="auto">
          <a:xfrm>
            <a:off x="74613" y="169863"/>
            <a:ext cx="8802687" cy="361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1204" tIns="39889" rIns="81204" bIns="39889"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4000" b="1">
                <a:solidFill>
                  <a:srgbClr val="000066"/>
                </a:solidFill>
                <a:latin typeface="Arial" pitchFamily="-103" charset="0"/>
              </a:rPr>
              <a:t>Relapsing MS and Progressive MS</a:t>
            </a:r>
          </a:p>
        </p:txBody>
      </p:sp>
      <p:sp>
        <p:nvSpPr>
          <p:cNvPr id="45059" name="Text Box 1027"/>
          <p:cNvSpPr txBox="1">
            <a:spLocks noChangeArrowheads="1"/>
          </p:cNvSpPr>
          <p:nvPr/>
        </p:nvSpPr>
        <p:spPr bwMode="auto">
          <a:xfrm>
            <a:off x="117475" y="571500"/>
            <a:ext cx="88836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058" tIns="41029" rIns="82058" bIns="41029" anchor="ctr">
            <a:prstTxWarp prst="textNoShape">
              <a:avLst/>
            </a:prstTxWarp>
            <a:spAutoFit/>
          </a:bodyPr>
          <a:lstStyle/>
          <a:p>
            <a:pPr algn="ctr" defTabSz="820738" eaLnBrk="0" hangingPunct="0">
              <a:spcBef>
                <a:spcPts val="450"/>
              </a:spcBef>
              <a:spcAft>
                <a:spcPts val="450"/>
              </a:spcAft>
            </a:pPr>
            <a:r>
              <a:rPr lang="en-US" sz="1600" b="1">
                <a:solidFill>
                  <a:srgbClr val="000066"/>
                </a:solidFill>
                <a:latin typeface="Arial" pitchFamily="-103" charset="0"/>
              </a:rPr>
              <a:t>These two classifications are critical to understanding the current &amp; future treatment paradigms</a:t>
            </a:r>
          </a:p>
        </p:txBody>
      </p:sp>
      <p:sp>
        <p:nvSpPr>
          <p:cNvPr id="45060" name="Text Box 1028"/>
          <p:cNvSpPr txBox="1">
            <a:spLocks noChangeArrowheads="1"/>
          </p:cNvSpPr>
          <p:nvPr/>
        </p:nvSpPr>
        <p:spPr bwMode="auto">
          <a:xfrm>
            <a:off x="179388" y="6600825"/>
            <a:ext cx="896461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800" i="1">
                <a:latin typeface="Arial" pitchFamily="-103" charset="0"/>
              </a:rPr>
              <a:t>Sources: National Multiple Sclerosis Society; </a:t>
            </a:r>
            <a:r>
              <a:rPr lang="en-US" sz="800" i="1">
                <a:latin typeface="Arial" pitchFamily="-103" charset="0"/>
                <a:hlinkClick r:id="rId3"/>
              </a:rPr>
              <a:t>http://www.multsclerosis.org/progressiverelapsingmultiplesclerosis.html</a:t>
            </a:r>
            <a:r>
              <a:rPr lang="en-US" sz="800" i="1">
                <a:latin typeface="Arial" pitchFamily="-103" charset="0"/>
              </a:rPr>
              <a:t> ; Sospedra et al., Annu. Rev. Immunol., 2005: (23) 683-747</a:t>
            </a:r>
          </a:p>
        </p:txBody>
      </p:sp>
      <p:sp>
        <p:nvSpPr>
          <p:cNvPr id="60431" name="Text Box 1039"/>
          <p:cNvSpPr txBox="1">
            <a:spLocks noChangeArrowheads="1"/>
          </p:cNvSpPr>
          <p:nvPr/>
        </p:nvSpPr>
        <p:spPr bwMode="auto">
          <a:xfrm>
            <a:off x="76200" y="2162175"/>
            <a:ext cx="2640013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500" b="1">
                <a:solidFill>
                  <a:srgbClr val="000066"/>
                </a:solidFill>
                <a:latin typeface="Arial" pitchFamily="-103" charset="0"/>
              </a:rPr>
              <a:t>Relapsing MS</a:t>
            </a:r>
            <a:br>
              <a:rPr lang="en-US" sz="1500" b="1">
                <a:solidFill>
                  <a:srgbClr val="000066"/>
                </a:solidFill>
                <a:latin typeface="Arial" pitchFamily="-103" charset="0"/>
              </a:rPr>
            </a:br>
            <a:r>
              <a:rPr lang="en-US" sz="1500">
                <a:solidFill>
                  <a:srgbClr val="000066"/>
                </a:solidFill>
                <a:latin typeface="Arial" pitchFamily="-103" charset="0"/>
              </a:rPr>
              <a:t>RRMS, worsening RRMS, SPMS with relapses</a:t>
            </a:r>
          </a:p>
        </p:txBody>
      </p:sp>
      <p:sp>
        <p:nvSpPr>
          <p:cNvPr id="60432" name="Text Box 1040"/>
          <p:cNvSpPr txBox="1">
            <a:spLocks noChangeArrowheads="1"/>
          </p:cNvSpPr>
          <p:nvPr/>
        </p:nvSpPr>
        <p:spPr bwMode="auto">
          <a:xfrm>
            <a:off x="5586413" y="2133600"/>
            <a:ext cx="36337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500" b="1">
                <a:solidFill>
                  <a:srgbClr val="000066"/>
                </a:solidFill>
                <a:latin typeface="Arial" pitchFamily="-103" charset="0"/>
              </a:rPr>
              <a:t>Progressive MS</a:t>
            </a:r>
            <a:br>
              <a:rPr lang="en-US" sz="1500" b="1">
                <a:solidFill>
                  <a:srgbClr val="000066"/>
                </a:solidFill>
                <a:latin typeface="Arial" pitchFamily="-103" charset="0"/>
              </a:rPr>
            </a:br>
            <a:r>
              <a:rPr lang="en-US" sz="1500">
                <a:solidFill>
                  <a:srgbClr val="000066"/>
                </a:solidFill>
                <a:latin typeface="Arial" pitchFamily="-103" charset="0"/>
              </a:rPr>
              <a:t>SPMS without relapses, PPMS</a:t>
            </a:r>
          </a:p>
        </p:txBody>
      </p:sp>
      <p:pic>
        <p:nvPicPr>
          <p:cNvPr id="45063" name="Picture 1042" descr="MS-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1905000"/>
            <a:ext cx="3429000" cy="459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TextBox 9"/>
          <p:cNvSpPr txBox="1">
            <a:spLocks noChangeArrowheads="1"/>
          </p:cNvSpPr>
          <p:nvPr/>
        </p:nvSpPr>
        <p:spPr bwMode="auto">
          <a:xfrm>
            <a:off x="7964488" y="6400800"/>
            <a:ext cx="1130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Arial" pitchFamily="-103" charset="0"/>
                <a:ea typeface="Arial" pitchFamily="-103" charset="0"/>
                <a:cs typeface="Arial" pitchFamily="-103" charset="0"/>
              </a:rPr>
              <a:t>P. Martini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8242" y="3934635"/>
            <a:ext cx="4100046" cy="9111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31" grpId="0" autoUpdateAnimBg="0"/>
      <p:bldP spid="60432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169863" y="323850"/>
            <a:ext cx="8442325" cy="361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1164" tIns="39871" rIns="81164" bIns="39871"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4000" b="1">
                <a:solidFill>
                  <a:srgbClr val="000066"/>
                </a:solidFill>
                <a:latin typeface="Arial" pitchFamily="-103" charset="0"/>
              </a:rPr>
              <a:t>Relapsing MS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5942013" y="2955925"/>
            <a:ext cx="1946275" cy="1768475"/>
          </a:xfrm>
          <a:prstGeom prst="rect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lIns="81949" tIns="40973" rIns="81949" bIns="40973">
            <a:prstTxWarp prst="textNoShape">
              <a:avLst/>
            </a:prstTxWarp>
          </a:bodyPr>
          <a:lstStyle/>
          <a:p>
            <a:pPr marL="104775" indent="-104775" algn="ctr" defTabSz="820738" eaLnBrk="0" hangingPunct="0"/>
            <a:r>
              <a:rPr lang="en-US" sz="1200" b="1">
                <a:solidFill>
                  <a:srgbClr val="003366"/>
                </a:solidFill>
                <a:latin typeface="Arial" pitchFamily="-103" charset="0"/>
              </a:rPr>
              <a:t>CONCURRENT THERAPY</a:t>
            </a:r>
          </a:p>
          <a:p>
            <a:pPr marL="104775" indent="-104775" defTabSz="820738" eaLnBrk="0" hangingPunct="0">
              <a:buFontTx/>
              <a:buChar char="•"/>
            </a:pPr>
            <a:r>
              <a:rPr lang="en-US" sz="1200" b="1" i="1">
                <a:solidFill>
                  <a:srgbClr val="003366"/>
                </a:solidFill>
                <a:latin typeface="Arial" pitchFamily="-103" charset="0"/>
              </a:rPr>
              <a:t>Short-term, high-dose corticosteroid treatment</a:t>
            </a:r>
          </a:p>
          <a:p>
            <a:pPr marL="104775" indent="-104775" defTabSz="820738" eaLnBrk="0" hangingPunct="0">
              <a:buFontTx/>
              <a:buChar char="•"/>
            </a:pPr>
            <a:r>
              <a:rPr lang="en-US" sz="1200" b="1" i="1">
                <a:solidFill>
                  <a:srgbClr val="003366"/>
                </a:solidFill>
                <a:latin typeface="Arial" pitchFamily="-103" charset="0"/>
              </a:rPr>
              <a:t>Standard through an acute relapse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200" b="1">
                <a:latin typeface="Arial" pitchFamily="-103" charset="0"/>
                <a:ea typeface="Arial" pitchFamily="-103" charset="0"/>
                <a:cs typeface="Arial" pitchFamily="-103" charset="0"/>
              </a:rPr>
              <a:t>Methylprednisolone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200" b="1">
                <a:latin typeface="Arial" pitchFamily="-103" charset="0"/>
                <a:ea typeface="Arial" pitchFamily="-103" charset="0"/>
                <a:cs typeface="Arial" pitchFamily="-103" charset="0"/>
              </a:rPr>
              <a:t>Prednisone</a:t>
            </a:r>
          </a:p>
          <a:p>
            <a:pPr marL="104775" indent="-104775" defTabSz="820738" eaLnBrk="0" hangingPunct="0">
              <a:buFontTx/>
              <a:buChar char="•"/>
            </a:pPr>
            <a:endParaRPr lang="en-US" sz="1200" b="1">
              <a:latin typeface="Arial" pitchFamily="-103" charset="0"/>
              <a:ea typeface="Arial" pitchFamily="-103" charset="0"/>
              <a:cs typeface="Arial" pitchFamily="-103" charset="0"/>
            </a:endParaRPr>
          </a:p>
          <a:p>
            <a:pPr marL="104775" indent="-104775" defTabSz="820738" eaLnBrk="0" hangingPunct="0"/>
            <a:endParaRPr lang="en-US" sz="1200">
              <a:solidFill>
                <a:srgbClr val="003366"/>
              </a:solidFill>
              <a:latin typeface="Arial" pitchFamily="-103" charset="0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1866900" y="2209800"/>
            <a:ext cx="3409950" cy="1673225"/>
          </a:xfrm>
          <a:prstGeom prst="rect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lIns="81949" tIns="40973" rIns="81949" bIns="40973">
            <a:prstTxWarp prst="textNoShape">
              <a:avLst/>
            </a:prstTxWarp>
          </a:bodyPr>
          <a:lstStyle/>
          <a:p>
            <a:pPr marL="104775" indent="-104775" algn="ctr" defTabSz="820738" eaLnBrk="0" hangingPunct="0"/>
            <a:r>
              <a:rPr lang="en-US" sz="1600" b="1">
                <a:solidFill>
                  <a:srgbClr val="003366"/>
                </a:solidFill>
                <a:latin typeface="Arial" pitchFamily="-103" charset="0"/>
              </a:rPr>
              <a:t>FIRST-LINE</a:t>
            </a:r>
          </a:p>
          <a:p>
            <a:pPr marL="104775" indent="-104775" defTabSz="820738" eaLnBrk="0" hangingPunct="0">
              <a:buFontTx/>
              <a:buChar char="•"/>
            </a:pPr>
            <a:r>
              <a:rPr lang="en-US" sz="1400" b="1" i="1">
                <a:solidFill>
                  <a:srgbClr val="003366"/>
                </a:solidFill>
                <a:latin typeface="Arial" pitchFamily="-103" charset="0"/>
              </a:rPr>
              <a:t>All approved for Relapsing MS</a:t>
            </a:r>
          </a:p>
          <a:p>
            <a:pPr marL="104775" indent="-104775" defTabSz="820738" eaLnBrk="0" hangingPunct="0">
              <a:buFontTx/>
              <a:buChar char="•"/>
            </a:pPr>
            <a:r>
              <a:rPr lang="en-US" sz="1400" b="1" i="1">
                <a:solidFill>
                  <a:srgbClr val="003366"/>
                </a:solidFill>
                <a:latin typeface="Arial" pitchFamily="-103" charset="0"/>
              </a:rPr>
              <a:t>Disease modifying</a:t>
            </a:r>
          </a:p>
          <a:p>
            <a:pPr marL="104775" indent="-104775" defTabSz="820738" eaLnBrk="0" hangingPunct="0">
              <a:buFontTx/>
              <a:buChar char="•"/>
            </a:pPr>
            <a:r>
              <a:rPr lang="en-US" sz="1400" b="1" i="1">
                <a:solidFill>
                  <a:srgbClr val="003366"/>
                </a:solidFill>
                <a:latin typeface="Arial" pitchFamily="-103" charset="0"/>
              </a:rPr>
              <a:t>Used as monotherapy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600" b="1">
                <a:latin typeface="Arial" pitchFamily="-103" charset="0"/>
              </a:rPr>
              <a:t>IFN</a:t>
            </a:r>
            <a:r>
              <a:rPr lang="el-GR" sz="1600" b="1">
                <a:latin typeface="Arial" pitchFamily="-103" charset="0"/>
                <a:ea typeface="Arial" pitchFamily="-103" charset="0"/>
                <a:cs typeface="Arial" pitchFamily="-103" charset="0"/>
              </a:rPr>
              <a:t>β</a:t>
            </a:r>
            <a:r>
              <a:rPr lang="en-US" sz="1600" b="1">
                <a:latin typeface="Arial" pitchFamily="-103" charset="0"/>
                <a:ea typeface="Arial" pitchFamily="-103" charset="0"/>
                <a:cs typeface="Arial" pitchFamily="-103" charset="0"/>
              </a:rPr>
              <a:t>s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600" b="1">
                <a:latin typeface="Arial" pitchFamily="-103" charset="0"/>
                <a:ea typeface="Arial" pitchFamily="-103" charset="0"/>
                <a:cs typeface="Arial" pitchFamily="-103" charset="0"/>
              </a:rPr>
              <a:t>Glatiramer acetate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600" b="1">
                <a:latin typeface="Arial" pitchFamily="-103" charset="0"/>
                <a:ea typeface="Arial" pitchFamily="-103" charset="0"/>
                <a:cs typeface="Arial" pitchFamily="-103" charset="0"/>
              </a:rPr>
              <a:t>Monoclonal antibody</a:t>
            </a:r>
            <a:endParaRPr lang="el-GR" sz="1600" b="1">
              <a:latin typeface="Arial" pitchFamily="-103" charset="0"/>
              <a:ea typeface="Arial" pitchFamily="-103" charset="0"/>
              <a:cs typeface="Arial" pitchFamily="-103" charset="0"/>
            </a:endParaRP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2232025" y="1277938"/>
            <a:ext cx="2540000" cy="581025"/>
          </a:xfrm>
          <a:prstGeom prst="rect">
            <a:avLst/>
          </a:prstGeom>
          <a:solidFill>
            <a:srgbClr val="FF9900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lIns="81949" tIns="40973" rIns="81949" bIns="40973">
            <a:prstTxWarp prst="textNoShape">
              <a:avLst/>
            </a:prstTxWarp>
          </a:bodyPr>
          <a:lstStyle/>
          <a:p>
            <a:pPr marL="104775" indent="-104775" algn="ctr" defTabSz="820738" eaLnBrk="0" hangingPunct="0">
              <a:buFont typeface="Symbol" pitchFamily="-103" charset="2"/>
              <a:buNone/>
            </a:pPr>
            <a:r>
              <a:rPr lang="en-US" sz="1600" b="1">
                <a:solidFill>
                  <a:schemeClr val="bg1"/>
                </a:solidFill>
                <a:latin typeface="Arial" pitchFamily="-103" charset="0"/>
              </a:rPr>
              <a:t>Relapsing</a:t>
            </a:r>
            <a:br>
              <a:rPr lang="en-US" sz="1600" b="1">
                <a:solidFill>
                  <a:schemeClr val="bg1"/>
                </a:solidFill>
                <a:latin typeface="Arial" pitchFamily="-103" charset="0"/>
              </a:rPr>
            </a:br>
            <a:r>
              <a:rPr lang="en-US" sz="1600" b="1">
                <a:solidFill>
                  <a:schemeClr val="bg1"/>
                </a:solidFill>
                <a:latin typeface="Arial" pitchFamily="-103" charset="0"/>
              </a:rPr>
              <a:t>MS</a:t>
            </a:r>
          </a:p>
          <a:p>
            <a:pPr marL="104775" indent="-104775" algn="ctr" defTabSz="820738" eaLnBrk="0" hangingPunct="0">
              <a:buFont typeface="Symbol" pitchFamily="-103" charset="2"/>
              <a:buNone/>
            </a:pPr>
            <a:endParaRPr lang="en-US" sz="1600" b="1">
              <a:solidFill>
                <a:schemeClr val="bg1"/>
              </a:solidFill>
              <a:latin typeface="Arial" pitchFamily="-103" charset="0"/>
            </a:endParaRP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2725738" y="762000"/>
            <a:ext cx="3328987" cy="411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058" tIns="41029" rIns="82058" bIns="41029">
            <a:prstTxWarp prst="textNoShape">
              <a:avLst/>
            </a:prstTxWarp>
            <a:spAutoFit/>
          </a:bodyPr>
          <a:lstStyle/>
          <a:p>
            <a:pPr defTabSz="820738" eaLnBrk="0" hangingPunct="0">
              <a:lnSpc>
                <a:spcPct val="90000"/>
              </a:lnSpc>
            </a:pPr>
            <a:r>
              <a:rPr lang="en-US" b="1">
                <a:solidFill>
                  <a:srgbClr val="000066"/>
                </a:solidFill>
                <a:latin typeface="Arial" pitchFamily="-103" charset="0"/>
              </a:rPr>
              <a:t>Treatment Overview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1836738" y="4376738"/>
            <a:ext cx="3409950" cy="1300162"/>
          </a:xfrm>
          <a:prstGeom prst="rect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lIns="81949" tIns="40973" rIns="81949" bIns="40973">
            <a:prstTxWarp prst="textNoShape">
              <a:avLst/>
            </a:prstTxWarp>
          </a:bodyPr>
          <a:lstStyle/>
          <a:p>
            <a:pPr marL="104775" indent="-104775" algn="ctr" defTabSz="820738" eaLnBrk="0" hangingPunct="0"/>
            <a:r>
              <a:rPr lang="en-US" sz="1600" b="1">
                <a:solidFill>
                  <a:srgbClr val="003366"/>
                </a:solidFill>
                <a:latin typeface="Arial" pitchFamily="-103" charset="0"/>
              </a:rPr>
              <a:t>SECOND-LINE THERAPIES</a:t>
            </a:r>
            <a:endParaRPr lang="en-US" sz="1600" b="1">
              <a:solidFill>
                <a:srgbClr val="003366"/>
              </a:solidFill>
              <a:latin typeface="Arial" pitchFamily="-103" charset="0"/>
              <a:ea typeface="Arial" pitchFamily="-103" charset="0"/>
              <a:cs typeface="Arial" pitchFamily="-103" charset="0"/>
            </a:endParaRPr>
          </a:p>
          <a:p>
            <a:pPr marL="104775" indent="-104775" defTabSz="820738" eaLnBrk="0" hangingPunct="0">
              <a:buFontTx/>
              <a:buChar char="•"/>
            </a:pPr>
            <a:r>
              <a:rPr lang="en-US" sz="1400" b="1" i="1">
                <a:solidFill>
                  <a:srgbClr val="003366"/>
                </a:solidFill>
                <a:latin typeface="Arial" pitchFamily="-103" charset="0"/>
                <a:ea typeface="Arial" pitchFamily="-103" charset="0"/>
                <a:cs typeface="Arial" pitchFamily="-103" charset="0"/>
              </a:rPr>
              <a:t>First-line tx is not tolerated, non-responders, or worsening relapsing disease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600" b="1">
                <a:latin typeface="Arial" pitchFamily="-103" charset="0"/>
                <a:ea typeface="Arial" pitchFamily="-103" charset="0"/>
                <a:cs typeface="Arial" pitchFamily="-103" charset="0"/>
              </a:rPr>
              <a:t>Chemotherapeutics</a:t>
            </a:r>
            <a:endParaRPr lang="el-GR" sz="1600" b="1">
              <a:latin typeface="Arial" pitchFamily="-103" charset="0"/>
              <a:ea typeface="Arial" pitchFamily="-103" charset="0"/>
              <a:cs typeface="Arial" pitchFamily="-103" charset="0"/>
            </a:endParaRPr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3514725" y="1870075"/>
            <a:ext cx="0" cy="339725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3514725" y="3873500"/>
            <a:ext cx="0" cy="50800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4" name="AutoShape 10"/>
          <p:cNvSpPr>
            <a:spLocks/>
          </p:cNvSpPr>
          <p:nvPr/>
        </p:nvSpPr>
        <p:spPr bwMode="auto">
          <a:xfrm>
            <a:off x="5276850" y="2809875"/>
            <a:ext cx="665163" cy="2019300"/>
          </a:xfrm>
          <a:prstGeom prst="rightBrace">
            <a:avLst>
              <a:gd name="adj1" fmla="val 25298"/>
              <a:gd name="adj2" fmla="val 50000"/>
            </a:avLst>
          </a:prstGeom>
          <a:noFill/>
          <a:ln w="25400">
            <a:solidFill>
              <a:srgbClr val="000080"/>
            </a:solidFill>
            <a:round/>
            <a:headEnd type="arrow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5" name="TextBox 10"/>
          <p:cNvSpPr txBox="1">
            <a:spLocks noChangeArrowheads="1"/>
          </p:cNvSpPr>
          <p:nvPr/>
        </p:nvSpPr>
        <p:spPr bwMode="auto">
          <a:xfrm>
            <a:off x="7964488" y="6400800"/>
            <a:ext cx="1130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Arial" pitchFamily="-103" charset="0"/>
                <a:ea typeface="Arial" pitchFamily="-103" charset="0"/>
                <a:cs typeface="Arial" pitchFamily="-103" charset="0"/>
              </a:rPr>
              <a:t>P. Martini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2146300" y="119063"/>
            <a:ext cx="4953000" cy="871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1164" tIns="39871" rIns="81164" bIns="39871" anchor="ctr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4000" b="1">
                <a:solidFill>
                  <a:srgbClr val="000066"/>
                </a:solidFill>
                <a:latin typeface="Arial" charset="0"/>
              </a:rPr>
              <a:t>Progressive MS</a:t>
            </a:r>
            <a:r>
              <a:rPr lang="en-US" b="1">
                <a:solidFill>
                  <a:srgbClr val="000066"/>
                </a:solidFill>
                <a:latin typeface="Arial" charset="0"/>
              </a:rPr>
              <a:t/>
            </a:r>
            <a:br>
              <a:rPr lang="en-US" b="1">
                <a:solidFill>
                  <a:srgbClr val="000066"/>
                </a:solidFill>
                <a:latin typeface="Arial" charset="0"/>
              </a:rPr>
            </a:br>
            <a:r>
              <a:rPr lang="en-US" b="1">
                <a:solidFill>
                  <a:srgbClr val="000066"/>
                </a:solidFill>
                <a:latin typeface="Arial" charset="0"/>
              </a:rPr>
              <a:t> Treatment Overview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2543175" y="1355725"/>
            <a:ext cx="2460625" cy="552450"/>
          </a:xfrm>
          <a:prstGeom prst="rect">
            <a:avLst/>
          </a:prstGeom>
          <a:solidFill>
            <a:srgbClr val="FF9900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lIns="81949" tIns="40973" rIns="81949" bIns="40973">
            <a:prstTxWarp prst="textNoShape">
              <a:avLst/>
            </a:prstTxWarp>
          </a:bodyPr>
          <a:lstStyle/>
          <a:p>
            <a:pPr marL="104775" indent="-104775" algn="ctr" defTabSz="820738" eaLnBrk="0" hangingPunct="0">
              <a:buFont typeface="Symbol" charset="2"/>
              <a:buNone/>
            </a:pPr>
            <a:r>
              <a:rPr lang="en-US" sz="1600" b="1">
                <a:solidFill>
                  <a:schemeClr val="bg1"/>
                </a:solidFill>
                <a:latin typeface="Arial" charset="0"/>
              </a:rPr>
              <a:t>Progressive</a:t>
            </a:r>
            <a:br>
              <a:rPr lang="en-US" sz="1600" b="1">
                <a:solidFill>
                  <a:schemeClr val="bg1"/>
                </a:solidFill>
                <a:latin typeface="Arial" charset="0"/>
              </a:rPr>
            </a:br>
            <a:r>
              <a:rPr lang="en-US" sz="1600" b="1">
                <a:solidFill>
                  <a:schemeClr val="bg1"/>
                </a:solidFill>
                <a:latin typeface="Arial" charset="0"/>
              </a:rPr>
              <a:t>MS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066925" y="4124325"/>
            <a:ext cx="3571875" cy="2581275"/>
          </a:xfrm>
          <a:prstGeom prst="rect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lIns="81949" tIns="40973" rIns="81949" bIns="40973">
            <a:prstTxWarp prst="textNoShape">
              <a:avLst/>
            </a:prstTxWarp>
          </a:bodyPr>
          <a:lstStyle/>
          <a:p>
            <a:pPr marL="104775" indent="-104775" algn="ctr" defTabSz="820738" eaLnBrk="0" hangingPunct="0"/>
            <a:r>
              <a:rPr lang="en-US" sz="1600" b="1">
                <a:solidFill>
                  <a:srgbClr val="003366"/>
                </a:solidFill>
                <a:latin typeface="Arial" charset="0"/>
              </a:rPr>
              <a:t>SECOND- &amp; THIRD-LINE THERAPIES</a:t>
            </a:r>
          </a:p>
          <a:p>
            <a:pPr marL="104775" indent="-104775" defTabSz="820738" eaLnBrk="0" hangingPunct="0">
              <a:buFontTx/>
              <a:buChar char="•"/>
            </a:pPr>
            <a:r>
              <a:rPr lang="en-US" sz="1400" b="1" i="1">
                <a:solidFill>
                  <a:srgbClr val="003366"/>
                </a:solidFill>
                <a:latin typeface="Arial" charset="0"/>
                <a:ea typeface="Arial" charset="0"/>
                <a:cs typeface="Arial" charset="0"/>
              </a:rPr>
              <a:t>Polytherapy given to pts who continue to deteriorate despite treatment with first-line therapies</a:t>
            </a:r>
            <a:endParaRPr lang="el-GR" sz="1400" b="1" i="1">
              <a:solidFill>
                <a:srgbClr val="003366"/>
              </a:solidFill>
              <a:latin typeface="Arial" charset="0"/>
              <a:ea typeface="Arial" charset="0"/>
              <a:cs typeface="Arial" charset="0"/>
            </a:endParaRPr>
          </a:p>
          <a:p>
            <a:pPr marL="104775" indent="-104775" defTabSz="820738" eaLnBrk="0" hangingPunct="0">
              <a:buFontTx/>
              <a:buChar char="•"/>
            </a:pPr>
            <a:r>
              <a:rPr lang="en-US" sz="1400" b="1" i="1">
                <a:solidFill>
                  <a:srgbClr val="003366"/>
                </a:solidFill>
                <a:latin typeface="Arial" charset="0"/>
                <a:ea typeface="Arial" charset="0"/>
                <a:cs typeface="Arial" charset="0"/>
              </a:rPr>
              <a:t>Combinations include: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600" b="1">
                <a:latin typeface="Arial" charset="0"/>
                <a:ea typeface="Arial" charset="0"/>
                <a:cs typeface="Arial" charset="0"/>
              </a:rPr>
              <a:t>IFN</a:t>
            </a:r>
            <a:r>
              <a:rPr lang="el-GR" sz="1600" b="1">
                <a:latin typeface="Arial" charset="0"/>
                <a:ea typeface="Arial" charset="0"/>
                <a:cs typeface="Arial" charset="0"/>
              </a:rPr>
              <a:t>β</a:t>
            </a:r>
            <a:r>
              <a:rPr lang="en-US" sz="1600" b="1">
                <a:latin typeface="Arial" charset="0"/>
                <a:ea typeface="Arial" charset="0"/>
                <a:cs typeface="Arial" charset="0"/>
              </a:rPr>
              <a:t> + chemo agent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600" b="1">
                <a:latin typeface="Arial" charset="0"/>
                <a:ea typeface="Arial" charset="0"/>
                <a:cs typeface="Arial" charset="0"/>
              </a:rPr>
              <a:t>Glatiramer acetate + chemo agent</a:t>
            </a:r>
          </a:p>
          <a:p>
            <a:pPr marL="104775" indent="-104775" defTabSz="820738" eaLnBrk="0" hangingPunct="0">
              <a:buFontTx/>
              <a:buChar char="•"/>
            </a:pPr>
            <a:r>
              <a:rPr lang="en-US" sz="1400" b="1" i="1">
                <a:solidFill>
                  <a:srgbClr val="003366"/>
                </a:solidFill>
                <a:latin typeface="Arial" charset="0"/>
                <a:ea typeface="Arial" charset="0"/>
                <a:cs typeface="Arial" charset="0"/>
              </a:rPr>
              <a:t>BMT &amp; lymphoid irradiation (reserved for most dire cases)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1624013" y="992188"/>
            <a:ext cx="5995987" cy="303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058" tIns="41029" rIns="82058" bIns="41029">
            <a:prstTxWarp prst="textNoShape">
              <a:avLst/>
            </a:prstTxWarp>
            <a:spAutoFit/>
          </a:bodyPr>
          <a:lstStyle/>
          <a:p>
            <a:pPr defTabSz="820738" eaLnBrk="0" hangingPunct="0">
              <a:lnSpc>
                <a:spcPct val="90000"/>
              </a:lnSpc>
            </a:pPr>
            <a:r>
              <a:rPr lang="en-US" sz="1600" b="1">
                <a:solidFill>
                  <a:srgbClr val="000066"/>
                </a:solidFill>
                <a:latin typeface="Arial" charset="0"/>
              </a:rPr>
              <a:t>There are no therapies indicated to treat Progressive MS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2087563" y="2333625"/>
            <a:ext cx="3563937" cy="1333500"/>
          </a:xfrm>
          <a:prstGeom prst="rect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lIns="81949" tIns="40973" rIns="81949" bIns="40973">
            <a:prstTxWarp prst="textNoShape">
              <a:avLst/>
            </a:prstTxWarp>
          </a:bodyPr>
          <a:lstStyle/>
          <a:p>
            <a:pPr marL="104775" indent="-104775" algn="ctr" defTabSz="820738" eaLnBrk="0" hangingPunct="0">
              <a:buFont typeface="Symbol" charset="2"/>
              <a:buNone/>
            </a:pPr>
            <a:r>
              <a:rPr lang="en-US" sz="1600" b="1">
                <a:solidFill>
                  <a:srgbClr val="003366"/>
                </a:solidFill>
                <a:latin typeface="Arial" charset="0"/>
                <a:ea typeface="Arial" charset="0"/>
                <a:cs typeface="Arial" charset="0"/>
              </a:rPr>
              <a:t>FIRST-LINE THERAPIES</a:t>
            </a:r>
          </a:p>
          <a:p>
            <a:pPr marL="104775" indent="-104775" defTabSz="820738" eaLnBrk="0" hangingPunct="0">
              <a:buFont typeface="Symbol" charset="2"/>
              <a:buChar char="·"/>
            </a:pPr>
            <a:r>
              <a:rPr lang="en-US" sz="1400" b="1" i="1">
                <a:solidFill>
                  <a:srgbClr val="003366"/>
                </a:solidFill>
                <a:latin typeface="Arial" charset="0"/>
                <a:ea typeface="Arial" charset="0"/>
                <a:cs typeface="Arial" charset="0"/>
              </a:rPr>
              <a:t>Used as monotherapy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600" b="1">
                <a:latin typeface="Arial" charset="0"/>
                <a:ea typeface="Arial" charset="0"/>
                <a:cs typeface="Arial" charset="0"/>
              </a:rPr>
              <a:t>IFN</a:t>
            </a:r>
            <a:r>
              <a:rPr lang="el-GR" sz="1600" b="1">
                <a:latin typeface="Arial" charset="0"/>
                <a:ea typeface="Arial" charset="0"/>
                <a:cs typeface="Arial" charset="0"/>
              </a:rPr>
              <a:t>β</a:t>
            </a:r>
            <a:r>
              <a:rPr lang="en-US" sz="1600" b="1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600" b="1">
                <a:latin typeface="Arial" charset="0"/>
                <a:ea typeface="Arial" charset="0"/>
                <a:cs typeface="Arial" charset="0"/>
              </a:rPr>
              <a:t>Glatirmamer acetate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600" b="1">
                <a:latin typeface="Arial" charset="0"/>
                <a:ea typeface="Arial" charset="0"/>
                <a:cs typeface="Arial" charset="0"/>
              </a:rPr>
              <a:t>Chemotherapeutic agents</a:t>
            </a:r>
          </a:p>
          <a:p>
            <a:pPr marL="104775" indent="-104775" defTabSz="820738" eaLnBrk="0" hangingPunct="0">
              <a:buFontTx/>
              <a:buChar char="•"/>
            </a:pPr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3730625" y="1925638"/>
            <a:ext cx="0" cy="407987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8" name="Line 8"/>
          <p:cNvSpPr>
            <a:spLocks noChangeShapeType="1"/>
          </p:cNvSpPr>
          <p:nvPr/>
        </p:nvSpPr>
        <p:spPr bwMode="auto">
          <a:xfrm>
            <a:off x="3730625" y="3667125"/>
            <a:ext cx="0" cy="452438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6323013" y="2800350"/>
            <a:ext cx="1946275" cy="1847850"/>
          </a:xfrm>
          <a:prstGeom prst="rect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lIns="81949" tIns="40973" rIns="81949" bIns="40973">
            <a:prstTxWarp prst="textNoShape">
              <a:avLst/>
            </a:prstTxWarp>
          </a:bodyPr>
          <a:lstStyle/>
          <a:p>
            <a:pPr marL="104775" indent="-104775" algn="ctr" defTabSz="820738" eaLnBrk="0" hangingPunct="0"/>
            <a:r>
              <a:rPr lang="en-US" sz="1200" b="1">
                <a:solidFill>
                  <a:srgbClr val="003366"/>
                </a:solidFill>
                <a:latin typeface="Arial" charset="0"/>
              </a:rPr>
              <a:t>CONCURRENT THERAPY</a:t>
            </a:r>
          </a:p>
          <a:p>
            <a:pPr marL="104775" indent="-104775" defTabSz="820738" eaLnBrk="0" hangingPunct="0">
              <a:buFontTx/>
              <a:buChar char="•"/>
            </a:pPr>
            <a:r>
              <a:rPr lang="en-US" sz="1200" b="1" i="1">
                <a:solidFill>
                  <a:srgbClr val="003366"/>
                </a:solidFill>
                <a:latin typeface="Arial" charset="0"/>
              </a:rPr>
              <a:t>Short-term, high-dose corticosteroid treatment</a:t>
            </a:r>
          </a:p>
          <a:p>
            <a:pPr marL="104775" indent="-104775" defTabSz="820738" eaLnBrk="0" hangingPunct="0">
              <a:buFontTx/>
              <a:buChar char="•"/>
            </a:pPr>
            <a:r>
              <a:rPr lang="en-US" sz="1200" b="1" i="1">
                <a:solidFill>
                  <a:srgbClr val="003366"/>
                </a:solidFill>
                <a:latin typeface="Arial" charset="0"/>
              </a:rPr>
              <a:t>Symptomatic treatment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200" b="1">
                <a:latin typeface="Arial" charset="0"/>
                <a:ea typeface="Arial" charset="0"/>
                <a:cs typeface="Arial" charset="0"/>
              </a:rPr>
              <a:t>Methylprednisolone</a:t>
            </a:r>
          </a:p>
          <a:p>
            <a:pPr marL="314325" lvl="1" indent="-107950" defTabSz="820738" eaLnBrk="0" hangingPunct="0">
              <a:buFontTx/>
              <a:buChar char="•"/>
            </a:pPr>
            <a:r>
              <a:rPr lang="en-US" sz="1200" b="1">
                <a:latin typeface="Arial" charset="0"/>
                <a:ea typeface="Arial" charset="0"/>
                <a:cs typeface="Arial" charset="0"/>
              </a:rPr>
              <a:t>Prednisone</a:t>
            </a:r>
          </a:p>
          <a:p>
            <a:pPr marL="104775" indent="-104775" defTabSz="820738" eaLnBrk="0" hangingPunct="0">
              <a:buFontTx/>
              <a:buChar char="•"/>
            </a:pPr>
            <a:endParaRPr lang="en-US" sz="1200" b="1">
              <a:latin typeface="Arial" charset="0"/>
              <a:ea typeface="Arial" charset="0"/>
              <a:cs typeface="Arial" charset="0"/>
            </a:endParaRPr>
          </a:p>
          <a:p>
            <a:pPr marL="104775" indent="-104775" defTabSz="820738" eaLnBrk="0" hangingPunct="0"/>
            <a:endParaRPr lang="en-US" sz="1200">
              <a:solidFill>
                <a:srgbClr val="003366"/>
              </a:solidFill>
              <a:latin typeface="Arial" charset="0"/>
            </a:endParaRPr>
          </a:p>
        </p:txBody>
      </p:sp>
      <p:sp>
        <p:nvSpPr>
          <p:cNvPr id="51210" name="AutoShape 10"/>
          <p:cNvSpPr>
            <a:spLocks/>
          </p:cNvSpPr>
          <p:nvPr/>
        </p:nvSpPr>
        <p:spPr bwMode="auto">
          <a:xfrm>
            <a:off x="5657850" y="2733675"/>
            <a:ext cx="665163" cy="2019300"/>
          </a:xfrm>
          <a:prstGeom prst="rightBrace">
            <a:avLst>
              <a:gd name="adj1" fmla="val 25298"/>
              <a:gd name="adj2" fmla="val 50000"/>
            </a:avLst>
          </a:prstGeom>
          <a:noFill/>
          <a:ln w="25400">
            <a:solidFill>
              <a:srgbClr val="000080"/>
            </a:solidFill>
            <a:round/>
            <a:headEnd type="arrow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11" name="TextBox 10"/>
          <p:cNvSpPr txBox="1">
            <a:spLocks noChangeArrowheads="1"/>
          </p:cNvSpPr>
          <p:nvPr/>
        </p:nvSpPr>
        <p:spPr bwMode="auto">
          <a:xfrm>
            <a:off x="7964488" y="6400800"/>
            <a:ext cx="1130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P. Martini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570913" cy="528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400800"/>
            <a:ext cx="83058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381000" y="4067175"/>
            <a:ext cx="6588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tysabri</a:t>
            </a:r>
          </a:p>
        </p:txBody>
      </p:sp>
      <p:sp>
        <p:nvSpPr>
          <p:cNvPr id="5" name="Right Arrow 4"/>
          <p:cNvSpPr/>
          <p:nvPr/>
        </p:nvSpPr>
        <p:spPr>
          <a:xfrm>
            <a:off x="89803" y="2013946"/>
            <a:ext cx="228600" cy="14110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76200" y="2860572"/>
            <a:ext cx="228600" cy="14110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2597" y="3348014"/>
            <a:ext cx="228600" cy="14110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8994" y="4027876"/>
            <a:ext cx="228600" cy="14110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ags/tag1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3:C003"/>
  <p:tag name="SYMBOLSIZE" val="1"/>
  <p:tag name="SYMBOLALIGNMENT" val="1"/>
</p:tagLst>
</file>

<file path=ppt/tags/tag1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ags/tag1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3:C003"/>
  <p:tag name="SYMBOLSIZE" val="1"/>
  <p:tag name="SYMBOLALIGNMENT" val="1"/>
</p:tagLst>
</file>

<file path=ppt/tags/tag1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ags/tag1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3:C003"/>
  <p:tag name="SYMBOLSIZE" val="1"/>
  <p:tag name="SYMBOLALIGNMENT" val="1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3:C003"/>
  <p:tag name="SYMBOLSIZE" val="1"/>
  <p:tag name="SYMBOLALIGNMENT" val="1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ags/tag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YMBOLAUTHOR" val="KMA"/>
  <p:tag name="SYMBOLPARENT" val="KMA8CE77A:R002:C003"/>
  <p:tag name="SYMBOLSIZE" val="1"/>
  <p:tag name="SYMBOLALIGNMENT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1767</Words>
  <Application>Microsoft Macintosh PowerPoint</Application>
  <PresentationFormat>On-screen Show (4:3)</PresentationFormat>
  <Paragraphs>316</Paragraphs>
  <Slides>48</Slides>
  <Notes>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Harvard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Lucia Pastorino</dc:creator>
  <cp:lastModifiedBy>Lucia Pastorino</cp:lastModifiedBy>
  <cp:revision>70</cp:revision>
  <dcterms:created xsi:type="dcterms:W3CDTF">2015-03-25T01:10:46Z</dcterms:created>
  <dcterms:modified xsi:type="dcterms:W3CDTF">2015-03-25T02:18:21Z</dcterms:modified>
</cp:coreProperties>
</file>